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1" r:id="rId2"/>
    <p:sldId id="447" r:id="rId3"/>
    <p:sldId id="448" r:id="rId4"/>
    <p:sldId id="446" r:id="rId5"/>
    <p:sldId id="452" r:id="rId6"/>
    <p:sldId id="453" r:id="rId7"/>
    <p:sldId id="454" r:id="rId8"/>
    <p:sldId id="455" r:id="rId9"/>
    <p:sldId id="456" r:id="rId10"/>
    <p:sldId id="457" r:id="rId11"/>
    <p:sldId id="45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3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2250">
          <p15:clr>
            <a:srgbClr val="A4A3A4"/>
          </p15:clr>
        </p15:guide>
        <p15:guide id="4" pos="2880">
          <p15:clr>
            <a:srgbClr val="A4A3A4"/>
          </p15:clr>
        </p15:guide>
        <p15:guide id="5" pos="5609">
          <p15:clr>
            <a:srgbClr val="A4A3A4"/>
          </p15:clr>
        </p15:guide>
        <p15:guide id="6" pos="149">
          <p15:clr>
            <a:srgbClr val="A4A3A4"/>
          </p15:clr>
        </p15:guide>
        <p15:guide id="7" pos="2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v Modi" initials="" lastIdx="5" clrIdx="0"/>
  <p:cmAuthor id="1" name="Joe Cumello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9B9"/>
    <a:srgbClr val="CCFF99"/>
    <a:srgbClr val="FFCCCC"/>
    <a:srgbClr val="00AFD5"/>
    <a:srgbClr val="87CB0B"/>
    <a:srgbClr val="99C032"/>
    <a:srgbClr val="0095D9"/>
    <a:srgbClr val="F58025"/>
    <a:srgbClr val="FB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4547" autoAdjust="0"/>
  </p:normalViewPr>
  <p:slideViewPr>
    <p:cSldViewPr snapToGrid="0">
      <p:cViewPr>
        <p:scale>
          <a:sx n="75" d="100"/>
          <a:sy n="75" d="100"/>
        </p:scale>
        <p:origin x="-1326" y="78"/>
      </p:cViewPr>
      <p:guideLst>
        <p:guide orient="horz" pos="4173"/>
        <p:guide orient="horz" pos="391"/>
        <p:guide orient="horz" pos="2250"/>
        <p:guide pos="2880"/>
        <p:guide pos="5609"/>
        <p:guide pos="14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BF1AE-BF46-4843-891A-AF5A469EF0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1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3434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xxx</a:t>
            </a:r>
          </a:p>
          <a:p>
            <a:pPr lvl="2"/>
            <a:r>
              <a:rPr lang="en-US" smtClean="0"/>
              <a:t>xxx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F0B45E3-F96D-4F0D-856F-5F1CD0F3FD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3038" indent="-173038" algn="l" rtl="0" eaLnBrk="0" fontAlgn="base" hangingPunct="0">
      <a:spcBef>
        <a:spcPts val="200"/>
      </a:spcBef>
      <a:spcAft>
        <a:spcPts val="200"/>
      </a:spcAft>
      <a:buChar char="•"/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346075" indent="-173038" algn="l" rtl="0" eaLnBrk="0" fontAlgn="base" hangingPunct="0">
      <a:spcBef>
        <a:spcPts val="200"/>
      </a:spcBef>
      <a:spcAft>
        <a:spcPts val="200"/>
      </a:spcAft>
      <a:buFont typeface="Lucida Grande" charset="0"/>
      <a:buChar char="-"/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630238" indent="-173038" algn="l" rtl="0" eaLnBrk="0" fontAlgn="base" hangingPunct="0">
      <a:spcBef>
        <a:spcPts val="200"/>
      </a:spcBef>
      <a:spcAft>
        <a:spcPts val="200"/>
      </a:spcAft>
      <a:buFont typeface="Courier New" pitchFamily="49" charset="0"/>
      <a:buChar char="o"/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C86CF-F093-4B60-ADE9-6F1C5C1D307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Магистраль</a:t>
            </a:r>
            <a:r>
              <a:rPr lang="ru-RU" baseline="0" dirty="0" smtClean="0"/>
              <a:t> 2  резервирует магистраль 1, магистрали резервируют зоновый трафик, но не наоборот</a:t>
            </a:r>
          </a:p>
          <a:p>
            <a:r>
              <a:rPr lang="ru-RU" baseline="0" dirty="0" smtClean="0"/>
              <a:t>Магистрали и зоновые сети планируются раздельно и по этапам. Используется кольцевая топология. В результате – сегментированная ТС с множеством регенераций.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7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188966"/>
            <a:ext cx="4023360" cy="1161067"/>
          </a:xfrm>
        </p:spPr>
        <p:txBody>
          <a:bodyPr anchor="b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1" y="3474720"/>
            <a:ext cx="4023360" cy="914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presenter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2317722"/>
            <a:ext cx="4023360" cy="527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457201" y="6484983"/>
            <a:ext cx="402336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chemeClr val="bg1"/>
                </a:solidFill>
              </a:rPr>
              <a:t>Copyright © Ciena Corporation </a:t>
            </a:r>
            <a:r>
              <a:rPr lang="en-US" sz="700" dirty="0" smtClean="0">
                <a:solidFill>
                  <a:schemeClr val="bg1"/>
                </a:solidFill>
              </a:rPr>
              <a:t>2015. </a:t>
            </a:r>
            <a:r>
              <a:rPr lang="en-US" sz="700" dirty="0">
                <a:solidFill>
                  <a:schemeClr val="bg1"/>
                </a:solidFill>
              </a:rPr>
              <a:t>All rights reserved. Confidential &amp; Proprietary.</a:t>
            </a:r>
          </a:p>
        </p:txBody>
      </p:sp>
      <p:pic>
        <p:nvPicPr>
          <p:cNvPr id="9" name="Picture 8" descr="MTP_logo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26" y="5394960"/>
            <a:ext cx="3581400" cy="29763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75488" y="241409"/>
            <a:ext cx="2063864" cy="603437"/>
            <a:chOff x="475488" y="241409"/>
            <a:chExt cx="2063864" cy="603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31"/>
            <a:stretch/>
          </p:blipFill>
          <p:spPr>
            <a:xfrm>
              <a:off x="475488" y="351632"/>
              <a:ext cx="893162" cy="3829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0"/>
            <a:stretch/>
          </p:blipFill>
          <p:spPr>
            <a:xfrm>
              <a:off x="1374575" y="241409"/>
              <a:ext cx="1164777" cy="60343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246446"/>
            <a:ext cx="8667750" cy="452596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9" y="274638"/>
            <a:ext cx="8664574" cy="8457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7" y="1246443"/>
            <a:ext cx="4251960" cy="452596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600"/>
            </a:lvl3pPr>
            <a:lvl4pPr marL="1600200" indent="-228600">
              <a:buFontTx/>
              <a:buBlip>
                <a:blip r:embed="rId2"/>
              </a:buBlip>
              <a:defRPr sz="1400"/>
            </a:lvl4pPr>
            <a:lvl5pPr marL="2057400" indent="-228600">
              <a:buFontTx/>
              <a:buBlip>
                <a:blip r:embed="rId2"/>
              </a:buBlip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6443"/>
            <a:ext cx="4251960" cy="452596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742950" indent="-285750">
              <a:buFontTx/>
              <a:buBlip>
                <a:blip r:embed="rId2"/>
              </a:buBlip>
              <a:defRPr sz="1800"/>
            </a:lvl2pPr>
            <a:lvl3pPr marL="1143000" indent="-228600">
              <a:buFontTx/>
              <a:buBlip>
                <a:blip r:embed="rId2"/>
              </a:buBlip>
              <a:defRPr sz="1600"/>
            </a:lvl3pPr>
            <a:lvl4pPr marL="1600200" indent="-228600">
              <a:buFontTx/>
              <a:buBlip>
                <a:blip r:embed="rId2"/>
              </a:buBlip>
              <a:defRPr sz="1400"/>
            </a:lvl4pPr>
            <a:lvl5pPr marL="2057400" indent="-228600">
              <a:buFontTx/>
              <a:buBlip>
                <a:blip r:embed="rId2"/>
              </a:buBlip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75488" y="241409"/>
            <a:ext cx="2063864" cy="603437"/>
            <a:chOff x="475488" y="241409"/>
            <a:chExt cx="2063864" cy="60343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31"/>
            <a:stretch/>
          </p:blipFill>
          <p:spPr>
            <a:xfrm>
              <a:off x="475488" y="351632"/>
              <a:ext cx="893162" cy="3829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0"/>
            <a:stretch/>
          </p:blipFill>
          <p:spPr>
            <a:xfrm>
              <a:off x="1374575" y="241409"/>
              <a:ext cx="1164777" cy="603437"/>
            </a:xfrm>
            <a:prstGeom prst="rect">
              <a:avLst/>
            </a:prstGeom>
          </p:spPr>
        </p:pic>
      </p:grpSp>
      <p:pic>
        <p:nvPicPr>
          <p:cNvPr id="8" name="Picture 7" descr="MTP_logo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30140"/>
            <a:ext cx="3581400" cy="297637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17049"/>
            <a:ext cx="4597400" cy="592952"/>
          </a:xfrm>
        </p:spPr>
        <p:txBody>
          <a:bodyPr anchor="t"/>
          <a:lstStyle>
            <a:lvl1pPr algn="l">
              <a:defRPr sz="2800" b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457201" y="6484983"/>
            <a:ext cx="402336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chemeClr val="bg1">
                    <a:alpha val="99000"/>
                  </a:schemeClr>
                </a:solidFill>
              </a:rPr>
              <a:t>Copyright © Ciena Corporation </a:t>
            </a:r>
            <a:r>
              <a:rPr lang="en-US" sz="700" dirty="0" smtClean="0">
                <a:solidFill>
                  <a:schemeClr val="bg1">
                    <a:alpha val="99000"/>
                  </a:schemeClr>
                </a:solidFill>
              </a:rPr>
              <a:t>2015. </a:t>
            </a:r>
            <a:r>
              <a:rPr lang="en-US" sz="700" dirty="0">
                <a:solidFill>
                  <a:schemeClr val="bg1">
                    <a:alpha val="99000"/>
                  </a:schemeClr>
                </a:solidFill>
              </a:rPr>
              <a:t>All rights reserved.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222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246446"/>
            <a:ext cx="8667750" cy="4525962"/>
          </a:xfrm>
          <a:prstGeom prst="rect">
            <a:avLst/>
          </a:prstGeom>
        </p:spPr>
        <p:txBody>
          <a:bodyPr/>
          <a:lstStyle>
            <a:lvl1pPr marL="346075" indent="-346075">
              <a:buClr>
                <a:schemeClr val="bg1"/>
              </a:buClr>
              <a:buSzPct val="25000"/>
              <a:buFont typeface="Wingdings" pitchFamily="2" charset="2"/>
              <a:buChar char=""/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50925" y="6611938"/>
            <a:ext cx="2895600" cy="246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CYAN CONFIDENTIAL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13232" y="1609344"/>
            <a:ext cx="8110728" cy="4608576"/>
          </a:xfrm>
        </p:spPr>
        <p:txBody>
          <a:bodyPr/>
          <a:lstStyle>
            <a:lvl2pPr marL="744538" indent="-342900">
              <a:buSzPct val="54000"/>
              <a:buFont typeface="Wingdings" pitchFamily="2" charset="2"/>
              <a:buChar char="¨"/>
              <a:defRPr/>
            </a:lvl2pPr>
            <a:lvl3pPr marL="1146175" indent="-288925">
              <a:buSzPct val="62000"/>
              <a:buFont typeface="Wingdings" pitchFamily="2" charset="2"/>
              <a:buChar char="¨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2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15" y="6367789"/>
            <a:ext cx="1951561" cy="291202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538" y="274638"/>
            <a:ext cx="8667750" cy="8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5918" y="6472729"/>
            <a:ext cx="381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CE33825-2677-4F00-8BE5-C0246F727F7F}" type="slidenum">
              <a:rPr lang="en-US" sz="800" b="1">
                <a:solidFill>
                  <a:schemeClr val="bg2">
                    <a:lumMod val="75000"/>
                    <a:alpha val="99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bg2">
                  <a:lumMod val="75000"/>
                  <a:alpha val="99000"/>
                </a:schemeClr>
              </a:solidFill>
            </a:endParaRP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57201" y="6484983"/>
            <a:ext cx="4191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chemeClr val="bg2">
                    <a:lumMod val="75000"/>
                    <a:alpha val="99000"/>
                  </a:schemeClr>
                </a:solidFill>
              </a:rPr>
              <a:t>Copyright © Ciena Corporation </a:t>
            </a:r>
            <a:r>
              <a:rPr lang="en-US" sz="700" dirty="0" smtClean="0">
                <a:solidFill>
                  <a:schemeClr val="bg2">
                    <a:lumMod val="75000"/>
                    <a:alpha val="99000"/>
                  </a:schemeClr>
                </a:solidFill>
              </a:rPr>
              <a:t>2015. </a:t>
            </a:r>
            <a:r>
              <a:rPr lang="en-US" sz="700" dirty="0">
                <a:solidFill>
                  <a:schemeClr val="bg2">
                    <a:lumMod val="75000"/>
                    <a:alpha val="99000"/>
                  </a:schemeClr>
                </a:solidFill>
              </a:rPr>
              <a:t>All rights reserved. Confidential &amp; Proprietary.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7363" y="1248547"/>
            <a:ext cx="8668512" cy="4526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>
                    <a:alpha val="99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Text level with bullet 18 pt Arial bold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>
                    <a:alpha val="99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First level bullets are 18 pt Arial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3F3F3F">
                  <a:alpha val="99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>
                    <a:alpha val="99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Second level bullets are 16 pt Arial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>
                    <a:alpha val="99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Third level bullets are 14 pt Arial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Blip>
                <a:blip r:embed="rId11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>
                    <a:alpha val="99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Fourth level bullets are 12 pt Arial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F3F3F">
                  <a:alpha val="99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6718300"/>
            <a:ext cx="9144000" cy="13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81" y="6471228"/>
            <a:ext cx="0" cy="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2" r:id="rId2"/>
    <p:sldLayoutId id="2147483891" r:id="rId3"/>
    <p:sldLayoutId id="2147483892" r:id="rId4"/>
    <p:sldLayoutId id="2147483903" r:id="rId5"/>
    <p:sldLayoutId id="2147483904" r:id="rId6"/>
    <p:sldLayoutId id="2147483890" r:id="rId7"/>
    <p:sldLayoutId id="214748390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B9">
              <a:alpha val="99000"/>
            </a:srgbClr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lang="en-US" b="1" dirty="0" smtClean="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sz="160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sz="140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sz="120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26" Type="http://schemas.openxmlformats.org/officeDocument/2006/relationships/image" Target="../media/image44.png"/><Relationship Id="rId3" Type="http://schemas.openxmlformats.org/officeDocument/2006/relationships/image" Target="../media/image23.png"/><Relationship Id="rId21" Type="http://schemas.openxmlformats.org/officeDocument/2006/relationships/image" Target="../media/image40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5" Type="http://schemas.microsoft.com/office/2007/relationships/hdphoto" Target="../media/hdphoto2.wdp"/><Relationship Id="rId2" Type="http://schemas.openxmlformats.org/officeDocument/2006/relationships/image" Target="../media/image17.png"/><Relationship Id="rId16" Type="http://schemas.microsoft.com/office/2007/relationships/hdphoto" Target="../media/hdphoto1.wdp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2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gif"/><Relationship Id="rId22" Type="http://schemas.openxmlformats.org/officeDocument/2006/relationships/image" Target="../media/image41.png"/><Relationship Id="rId27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17.pn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5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2535" y="1139867"/>
            <a:ext cx="5518768" cy="2209689"/>
          </a:xfrm>
        </p:spPr>
        <p:txBody>
          <a:bodyPr/>
          <a:lstStyle/>
          <a:p>
            <a:r>
              <a:rPr lang="ru-RU" dirty="0"/>
              <a:t>Автоматизация и мгновенная адаптация услуг на сетях, построенных на оборудовании различных производителей,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уже </a:t>
            </a:r>
            <a:r>
              <a:rPr lang="ru-RU" dirty="0"/>
              <a:t>сегодня</a:t>
            </a:r>
            <a:endParaRPr lang="en-US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1" y="4043131"/>
            <a:ext cx="4023360" cy="914400"/>
          </a:xfrm>
        </p:spPr>
        <p:txBody>
          <a:bodyPr/>
          <a:lstStyle/>
          <a:p>
            <a:r>
              <a:rPr lang="ru-RU" dirty="0" smtClean="0"/>
              <a:t>Евгений Савельев, </a:t>
            </a:r>
            <a:r>
              <a:rPr lang="en-US" dirty="0" smtClean="0"/>
              <a:t>Ciena</a:t>
            </a:r>
          </a:p>
          <a:p>
            <a:r>
              <a:rPr lang="ru-RU" dirty="0" smtClean="0"/>
              <a:t>Пётр Митрофанов, «АДВ Консалтинг»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01" y="52205"/>
            <a:ext cx="933557" cy="9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Ciena</a:t>
            </a:r>
            <a:r>
              <a:rPr lang="en-US" dirty="0" smtClean="0"/>
              <a:t> Blue Planet</a:t>
            </a:r>
            <a:endParaRPr lang="en-US" dirty="0"/>
          </a:p>
        </p:txBody>
      </p:sp>
      <p:sp>
        <p:nvSpPr>
          <p:cNvPr id="3" name="Right Bracket 2"/>
          <p:cNvSpPr/>
          <p:nvPr/>
        </p:nvSpPr>
        <p:spPr>
          <a:xfrm rot="16200000">
            <a:off x="3777683" y="2067757"/>
            <a:ext cx="1282057" cy="3589954"/>
          </a:xfrm>
          <a:prstGeom prst="rightBracket">
            <a:avLst/>
          </a:prstGeom>
          <a:noFill/>
          <a:ln w="19050" cap="flat" cmpd="sng" algn="ctr">
            <a:solidFill>
              <a:srgbClr val="002664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A6EBB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05321" y="3365781"/>
            <a:ext cx="1200463" cy="57530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090991" y="3636285"/>
            <a:ext cx="1200463" cy="57530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6662" y="3941085"/>
            <a:ext cx="1200463" cy="575304"/>
            <a:chOff x="9220201" y="4747504"/>
            <a:chExt cx="1600200" cy="57530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0155" y="4747504"/>
              <a:ext cx="135942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Cisco / Tail-f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648" y="3577481"/>
            <a:ext cx="748093" cy="415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924" y="3412479"/>
            <a:ext cx="739201" cy="1682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481" y="5190556"/>
            <a:ext cx="4808740" cy="11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 flipH="1">
            <a:off x="4441573" y="1269061"/>
            <a:ext cx="11432" cy="3235684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002664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1869156" y="4261813"/>
            <a:ext cx="1200463" cy="575304"/>
            <a:chOff x="9220201" y="4747504"/>
            <a:chExt cx="1600200" cy="575304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57291" y="4747504"/>
              <a:ext cx="11051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ALU SAM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41422" y="3365781"/>
            <a:ext cx="1200463" cy="608380"/>
            <a:chOff x="9220201" y="4714428"/>
            <a:chExt cx="1600200" cy="60838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20768" y="4714428"/>
              <a:ext cx="137437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</a:rPr>
                <a:t>open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</a:rPr>
                <a:t>mano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53287" y="3686509"/>
            <a:ext cx="1332416" cy="575304"/>
            <a:chOff x="9121821" y="4747504"/>
            <a:chExt cx="1776091" cy="57530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21821" y="4747504"/>
              <a:ext cx="1776091" cy="238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Oracle </a:t>
              </a:r>
              <a:r>
                <a:rPr kumimoji="0" lang="en-US" sz="95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Orchestrator</a:t>
              </a:r>
              <a:endPara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2762" y="3957013"/>
            <a:ext cx="1200463" cy="575304"/>
            <a:chOff x="9220201" y="4747504"/>
            <a:chExt cx="1600200" cy="575304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69683" y="4747504"/>
              <a:ext cx="12803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HP Director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55892" y="4261813"/>
            <a:ext cx="1269899" cy="575304"/>
            <a:chOff x="9163489" y="4747504"/>
            <a:chExt cx="1692757" cy="575304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63489" y="4747504"/>
              <a:ext cx="169275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ALU CloudBand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27863" y="3398857"/>
            <a:ext cx="1200463" cy="575304"/>
            <a:chOff x="9220201" y="4747504"/>
            <a:chExt cx="1600200" cy="575304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11985" y="4747504"/>
              <a:ext cx="13957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VMware NSX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73383" y="3686509"/>
            <a:ext cx="1265091" cy="575304"/>
            <a:chOff x="9166687" y="4747504"/>
            <a:chExt cx="1686348" cy="575304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66687" y="4747504"/>
              <a:ext cx="16863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Juniper Contrail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99203" y="3957013"/>
            <a:ext cx="1200463" cy="575304"/>
            <a:chOff x="9220201" y="4747504"/>
            <a:chExt cx="1600200" cy="575304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442335" y="4747504"/>
              <a:ext cx="11350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Cisco ACI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84874" y="4261813"/>
            <a:ext cx="1200463" cy="575304"/>
            <a:chOff x="9220201" y="4747504"/>
            <a:chExt cx="1600200" cy="575304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9220201" y="4747504"/>
              <a:ext cx="1600200" cy="575304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78233" y="4747504"/>
              <a:ext cx="12632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ALU Nuage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40647" y="1684100"/>
            <a:ext cx="5157496" cy="631303"/>
            <a:chOff x="4106365" y="2889189"/>
            <a:chExt cx="6874870" cy="631303"/>
          </a:xfrm>
        </p:grpSpPr>
        <p:sp>
          <p:nvSpPr>
            <p:cNvPr id="41" name="Rounded Rectangle 40"/>
            <p:cNvSpPr/>
            <p:nvPr/>
          </p:nvSpPr>
          <p:spPr>
            <a:xfrm>
              <a:off x="4106365" y="2890949"/>
              <a:ext cx="6874870" cy="629543"/>
            </a:xfrm>
            <a:prstGeom prst="roundRect">
              <a:avLst>
                <a:gd name="adj" fmla="val 926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07655" y="2889189"/>
              <a:ext cx="12504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NetCracker</a:t>
              </a: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26316" y="1908249"/>
            <a:ext cx="5157496" cy="635754"/>
            <a:chOff x="4106365" y="2884738"/>
            <a:chExt cx="6874870" cy="635754"/>
          </a:xfrm>
        </p:grpSpPr>
        <p:sp>
          <p:nvSpPr>
            <p:cNvPr id="44" name="Rounded Rectangle 43"/>
            <p:cNvSpPr/>
            <p:nvPr/>
          </p:nvSpPr>
          <p:spPr>
            <a:xfrm>
              <a:off x="4106365" y="2890949"/>
              <a:ext cx="6874870" cy="629543"/>
            </a:xfrm>
            <a:prstGeom prst="roundRect">
              <a:avLst>
                <a:gd name="adj" fmla="val 926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26799" y="2884738"/>
              <a:ext cx="13316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rPr>
                <a:t>Cisco Prime</a:t>
              </a:r>
            </a:p>
          </p:txBody>
        </p:sp>
      </p:grpSp>
      <p:sp>
        <p:nvSpPr>
          <p:cNvPr id="46" name="Rounded Rectangle 45"/>
          <p:cNvSpPr/>
          <p:nvPr/>
        </p:nvSpPr>
        <p:spPr bwMode="auto">
          <a:xfrm>
            <a:off x="2154976" y="999545"/>
            <a:ext cx="4801850" cy="477658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rPr>
              <a:t>OSS/BSS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799331" y="2141811"/>
            <a:ext cx="5157496" cy="630803"/>
            <a:chOff x="4106365" y="2889689"/>
            <a:chExt cx="6874870" cy="630803"/>
          </a:xfrm>
        </p:grpSpPr>
        <p:sp>
          <p:nvSpPr>
            <p:cNvPr id="48" name="Rounded Rectangle 47"/>
            <p:cNvSpPr/>
            <p:nvPr/>
          </p:nvSpPr>
          <p:spPr>
            <a:xfrm>
              <a:off x="4106365" y="2890949"/>
              <a:ext cx="6874870" cy="629543"/>
            </a:xfrm>
            <a:prstGeom prst="roundRect">
              <a:avLst>
                <a:gd name="adj" fmla="val 926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39650" y="2889689"/>
              <a:ext cx="107522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srgbClr val="000000"/>
                  </a:solidFill>
                  <a:latin typeface="+mj-lt"/>
                </a:rPr>
                <a:t>ALU NSP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06569" y="2381164"/>
            <a:ext cx="5155706" cy="629543"/>
            <a:chOff x="6651700" y="1732657"/>
            <a:chExt cx="6872484" cy="629543"/>
          </a:xfrm>
        </p:grpSpPr>
        <p:sp>
          <p:nvSpPr>
            <p:cNvPr id="51" name="Rounded Rectangle 50"/>
            <p:cNvSpPr/>
            <p:nvPr/>
          </p:nvSpPr>
          <p:spPr>
            <a:xfrm>
              <a:off x="6651700" y="1732657"/>
              <a:ext cx="6872484" cy="629543"/>
            </a:xfrm>
            <a:prstGeom prst="roundRect">
              <a:avLst/>
            </a:prstGeom>
            <a:solidFill>
              <a:srgbClr val="2A6EBB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505667" y="1828116"/>
              <a:ext cx="538725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ヒラギノ角ゴ ProN W6" charset="0"/>
                  <a:cs typeface="ヒラギノ角ゴ ProN W6" charset="0"/>
                  <a:sym typeface="Helvetica Neue Bold Condensed" charset="0"/>
                </a:rPr>
                <a:t>Multi-Domain Service Orchestration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44" y="1828800"/>
              <a:ext cx="777240" cy="4572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706569" y="4503757"/>
            <a:ext cx="1413456" cy="575304"/>
            <a:chOff x="1357791" y="2478420"/>
            <a:chExt cx="1884117" cy="575304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1357791" y="2478420"/>
              <a:ext cx="1884117" cy="575304"/>
            </a:xfrm>
            <a:prstGeom prst="roundRect">
              <a:avLst/>
            </a:prstGeom>
            <a:solidFill>
              <a:srgbClr val="2A6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latin typeface="+mj-lt"/>
                  <a:ea typeface="ヒラギノ角ゴ ProN W6" charset="0"/>
                  <a:cs typeface="ヒラギノ角ゴ ProN W6" charset="0"/>
                  <a:sym typeface="Helvetica Neue Bold Condensed" charset="0"/>
                </a:rPr>
                <a:t>  </a:t>
              </a:r>
              <a:r>
                <a:rPr lang="en-US" sz="1000" dirty="0" smtClean="0">
                  <a:solidFill>
                    <a:prstClr val="white"/>
                  </a:solidFill>
                  <a:latin typeface="+mj-lt"/>
                  <a:ea typeface="ヒラギノ角ゴ ProN W6" charset="0"/>
                  <a:cs typeface="ヒラギノ角ゴ ProN W6" charset="0"/>
                  <a:sym typeface="Helvetica Neue Bold Condensed" charset="0"/>
                </a:rPr>
                <a:t>SDN Management and Control</a:t>
              </a:r>
              <a:endParaRPr lang="en-US" sz="1000" dirty="0">
                <a:solidFill>
                  <a:prstClr val="white"/>
                </a:solidFill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828" y="2651772"/>
              <a:ext cx="237883" cy="2286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3542601" y="4503757"/>
            <a:ext cx="1413456" cy="575304"/>
            <a:chOff x="1357791" y="2478420"/>
            <a:chExt cx="1884117" cy="575304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1357791" y="2478420"/>
              <a:ext cx="1884117" cy="575304"/>
            </a:xfrm>
            <a:prstGeom prst="roundRect">
              <a:avLst/>
            </a:prstGeom>
            <a:solidFill>
              <a:srgbClr val="2A6EBB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latin typeface="+mj-lt"/>
                  <a:ea typeface="ヒラギノ角ゴ ProN W6" charset="0"/>
                  <a:cs typeface="ヒラギノ角ゴ ProN W6" charset="0"/>
                  <a:sym typeface="Helvetica Neue Bold Condensed" charset="0"/>
                </a:rPr>
                <a:t>    NFV MANO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391" y="2651772"/>
              <a:ext cx="237883" cy="228600"/>
            </a:xfrm>
            <a:prstGeom prst="rect">
              <a:avLst/>
            </a:prstGeom>
          </p:spPr>
        </p:pic>
      </p:grpSp>
      <p:sp>
        <p:nvSpPr>
          <p:cNvPr id="60" name="Rounded Rectangle 59"/>
          <p:cNvSpPr/>
          <p:nvPr/>
        </p:nvSpPr>
        <p:spPr bwMode="auto">
          <a:xfrm>
            <a:off x="5438358" y="4503757"/>
            <a:ext cx="1269448" cy="57530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rPr>
              <a:t>Data Center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rPr>
            </a:b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ヒラギノ角ゴ ProN W6" charset="0"/>
                <a:cs typeface="ヒラギノ角ゴ ProN W6" charset="0"/>
                <a:sym typeface="Helvetica Neue Bold Condensed" charset="0"/>
              </a:rPr>
              <a:t>SDN Controller 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62" y="106310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01" y="52205"/>
            <a:ext cx="933557" cy="9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телефон старый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00" y="1580391"/>
            <a:ext cx="1140995" cy="7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54931" y="2940908"/>
            <a:ext cx="3687307" cy="2285622"/>
          </a:xfrm>
          <a:prstGeom prst="roundRect">
            <a:avLst/>
          </a:prstGeom>
          <a:solidFill>
            <a:srgbClr val="CCFF9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Точка подключения </a:t>
            </a:r>
            <a:r>
              <a:rPr lang="ru-RU" sz="1300" dirty="0" err="1" smtClean="0">
                <a:solidFill>
                  <a:schemeClr val="tx1"/>
                </a:solidFill>
              </a:rPr>
              <a:t>нефиксирована</a:t>
            </a:r>
            <a:r>
              <a:rPr lang="en-US" sz="1300" dirty="0">
                <a:solidFill>
                  <a:schemeClr val="tx1"/>
                </a:solidFill>
              </a:rPr>
              <a:t>;</a:t>
            </a:r>
            <a:endParaRPr lang="ru-RU" sz="1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Непрямые соединения </a:t>
            </a:r>
            <a:r>
              <a:rPr lang="ru-RU" sz="1300" dirty="0" smtClean="0">
                <a:solidFill>
                  <a:schemeClr val="tx1"/>
                </a:solidFill>
              </a:rPr>
              <a:t>«абонент-абонент» через </a:t>
            </a:r>
            <a:r>
              <a:rPr lang="ru-RU" sz="1300" dirty="0">
                <a:solidFill>
                  <a:schemeClr val="tx1"/>
                </a:solidFill>
              </a:rPr>
              <a:t>сервер </a:t>
            </a:r>
            <a:r>
              <a:rPr lang="ru-RU" sz="1300" dirty="0" smtClean="0">
                <a:solidFill>
                  <a:schemeClr val="tx1"/>
                </a:solidFill>
              </a:rPr>
              <a:t>услуг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(напр., </a:t>
            </a:r>
            <a:r>
              <a:rPr lang="en-US" sz="1300" dirty="0" err="1" smtClean="0">
                <a:solidFill>
                  <a:schemeClr val="tx1"/>
                </a:solidFill>
              </a:rPr>
              <a:t>Webex</a:t>
            </a:r>
            <a:r>
              <a:rPr lang="en-US" sz="1300" dirty="0">
                <a:solidFill>
                  <a:schemeClr val="tx1"/>
                </a:solidFill>
              </a:rPr>
              <a:t>)</a:t>
            </a:r>
            <a:r>
              <a:rPr lang="ru-RU" sz="13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Прямые соединения </a:t>
            </a:r>
            <a:r>
              <a:rPr lang="ru-RU" sz="1300" dirty="0" smtClean="0">
                <a:solidFill>
                  <a:schemeClr val="tx1"/>
                </a:solidFill>
              </a:rPr>
              <a:t>также управляются через </a:t>
            </a:r>
            <a:r>
              <a:rPr lang="ru-RU" sz="1300" dirty="0">
                <a:solidFill>
                  <a:schemeClr val="tx1"/>
                </a:solidFill>
              </a:rPr>
              <a:t>гибкие сервисы (напр</a:t>
            </a:r>
            <a:r>
              <a:rPr lang="ru-RU" sz="1300" dirty="0" smtClean="0">
                <a:solidFill>
                  <a:schemeClr val="tx1"/>
                </a:solidFill>
              </a:rPr>
              <a:t>., </a:t>
            </a:r>
            <a:r>
              <a:rPr lang="en-US" sz="1300" dirty="0" smtClean="0">
                <a:solidFill>
                  <a:schemeClr val="tx1"/>
                </a:solidFill>
              </a:rPr>
              <a:t>Skype</a:t>
            </a:r>
            <a:r>
              <a:rPr lang="en-US" sz="1300" dirty="0">
                <a:solidFill>
                  <a:schemeClr val="tx1"/>
                </a:solidFill>
              </a:rPr>
              <a:t>)</a:t>
            </a:r>
            <a:r>
              <a:rPr lang="ru-RU" sz="13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Значительная часть трафика </a:t>
            </a:r>
            <a:r>
              <a:rPr lang="ru-RU" sz="1300" dirty="0" smtClean="0">
                <a:solidFill>
                  <a:schemeClr val="tx1"/>
                </a:solidFill>
              </a:rPr>
              <a:t>замыкается на </a:t>
            </a:r>
            <a:r>
              <a:rPr lang="ru-RU" sz="1300" dirty="0">
                <a:solidFill>
                  <a:schemeClr val="tx1"/>
                </a:solidFill>
              </a:rPr>
              <a:t>поставщиков услуг </a:t>
            </a:r>
            <a:r>
              <a:rPr lang="ru-RU" sz="1300" dirty="0" smtClean="0">
                <a:solidFill>
                  <a:schemeClr val="tx1"/>
                </a:solidFill>
              </a:rPr>
              <a:t>вне сети</a:t>
            </a:r>
            <a:r>
              <a:rPr lang="ru-RU" sz="13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Гибкая </a:t>
            </a:r>
            <a:r>
              <a:rPr lang="ru-RU" sz="1300" dirty="0" smtClean="0">
                <a:solidFill>
                  <a:schemeClr val="tx1"/>
                </a:solidFill>
              </a:rPr>
              <a:t>тарификация.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0909" y="687690"/>
            <a:ext cx="3690689" cy="1785403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Соединение </a:t>
            </a:r>
            <a:r>
              <a:rPr lang="ru-RU" sz="1300" dirty="0" smtClean="0">
                <a:solidFill>
                  <a:schemeClr val="tx1"/>
                </a:solidFill>
              </a:rPr>
              <a:t>«абонент-абонент»;</a:t>
            </a:r>
            <a:endParaRPr lang="ru-RU" sz="1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Выделенное постоянное </a:t>
            </a:r>
            <a:r>
              <a:rPr lang="ru-RU" sz="1300" dirty="0" smtClean="0">
                <a:solidFill>
                  <a:schemeClr val="tx1"/>
                </a:solidFill>
              </a:rPr>
              <a:t>соединение;</a:t>
            </a:r>
            <a:endParaRPr lang="ru-RU" sz="1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Поминутная </a:t>
            </a:r>
            <a:r>
              <a:rPr lang="ru-RU" sz="1300" dirty="0" smtClean="0">
                <a:solidFill>
                  <a:schemeClr val="tx1"/>
                </a:solidFill>
              </a:rPr>
              <a:t>тарификация или </a:t>
            </a:r>
            <a:r>
              <a:rPr lang="ru-RU" sz="1300" dirty="0">
                <a:solidFill>
                  <a:schemeClr val="tx1"/>
                </a:solidFill>
              </a:rPr>
              <a:t>плата за </a:t>
            </a:r>
            <a:r>
              <a:rPr lang="ru-RU" sz="1300" dirty="0" smtClean="0">
                <a:solidFill>
                  <a:schemeClr val="tx1"/>
                </a:solidFill>
              </a:rPr>
              <a:t>подключение;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   </a:t>
            </a:r>
            <a:r>
              <a:rPr lang="ru-RU" sz="1300" dirty="0" smtClean="0">
                <a:solidFill>
                  <a:schemeClr val="tx1"/>
                </a:solidFill>
              </a:rPr>
              <a:t>Фиксированные подключения;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   </a:t>
            </a:r>
            <a:r>
              <a:rPr lang="ru-RU" sz="1300" dirty="0" smtClean="0">
                <a:solidFill>
                  <a:schemeClr val="tx1"/>
                </a:solidFill>
              </a:rPr>
              <a:t>Основная </a:t>
            </a:r>
            <a:r>
              <a:rPr lang="ru-RU" sz="1300" dirty="0">
                <a:solidFill>
                  <a:schemeClr val="tx1"/>
                </a:solidFill>
              </a:rPr>
              <a:t>часть </a:t>
            </a:r>
            <a:r>
              <a:rPr lang="ru-RU" sz="1300" dirty="0" smtClean="0">
                <a:solidFill>
                  <a:schemeClr val="tx1"/>
                </a:solidFill>
              </a:rPr>
              <a:t>услуг        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       предоставляется внутри сети.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1337291" y="693720"/>
            <a:ext cx="3300884" cy="1500245"/>
          </a:xfrm>
          <a:custGeom>
            <a:avLst/>
            <a:gdLst>
              <a:gd name="T0" fmla="*/ 178178399 w 21600"/>
              <a:gd name="T1" fmla="*/ 232043324 h 21600"/>
              <a:gd name="T2" fmla="*/ 2147483647 w 21600"/>
              <a:gd name="T3" fmla="*/ 463592513 h 21600"/>
              <a:gd name="T4" fmla="*/ 2147483647 w 21600"/>
              <a:gd name="T5" fmla="*/ 232043324 h 21600"/>
              <a:gd name="T6" fmla="*/ 2147483647 w 21600"/>
              <a:gd name="T7" fmla="*/ 265344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808080"/>
                </a:solidFill>
                <a:ea typeface="ＭＳ Ｐゴシック" pitchFamily="34" charset="-128"/>
              </a:rPr>
              <a:t>ТфОП</a:t>
            </a:r>
            <a:endParaRPr lang="en-US" sz="2000" b="1" kern="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https://image.freepik.com/free-photo/_2754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8" y="732217"/>
            <a:ext cx="953914" cy="7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7715" y="62079"/>
            <a:ext cx="8667750" cy="845708"/>
          </a:xfrm>
        </p:spPr>
        <p:txBody>
          <a:bodyPr/>
          <a:lstStyle/>
          <a:p>
            <a:pPr algn="ctr"/>
            <a:r>
              <a:rPr lang="ru-RU" sz="2000" dirty="0" smtClean="0"/>
              <a:t>Развитие услуг, предоставляемых транспортными сетями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2908" y="5582259"/>
            <a:ext cx="187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Network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4119793" y="4404994"/>
            <a:ext cx="3824653" cy="1994063"/>
          </a:xfrm>
          <a:custGeom>
            <a:avLst/>
            <a:gdLst>
              <a:gd name="T0" fmla="*/ 178178399 w 21600"/>
              <a:gd name="T1" fmla="*/ 232043324 h 21600"/>
              <a:gd name="T2" fmla="*/ 2147483647 w 21600"/>
              <a:gd name="T3" fmla="*/ 463592513 h 21600"/>
              <a:gd name="T4" fmla="*/ 2147483647 w 21600"/>
              <a:gd name="T5" fmla="*/ 232043324 h 21600"/>
              <a:gd name="T6" fmla="*/ 2147483647 w 21600"/>
              <a:gd name="T7" fmla="*/ 265344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808080"/>
                </a:solidFill>
                <a:ea typeface="ＭＳ Ｐゴシック" pitchFamily="34" charset="-128"/>
              </a:rPr>
              <a:t>Универсальная транспортная сеть</a:t>
            </a:r>
            <a:endParaRPr lang="en-US" sz="2000" b="1" kern="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6636" y="4570686"/>
            <a:ext cx="298030" cy="40532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022" y="4286449"/>
            <a:ext cx="1245577" cy="54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http://www.kitguru.net/wp-content/uploads/2012/03/samsung-galaxy-s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2106" y="4037947"/>
            <a:ext cx="318525" cy="4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8780" y="3917117"/>
            <a:ext cx="142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Дата-центр</a:t>
            </a:r>
            <a:endParaRPr lang="en-US" sz="1600" dirty="0"/>
          </a:p>
        </p:txBody>
      </p:sp>
      <p:sp>
        <p:nvSpPr>
          <p:cNvPr id="3" name="Right Arrow 2"/>
          <p:cNvSpPr/>
          <p:nvPr/>
        </p:nvSpPr>
        <p:spPr>
          <a:xfrm rot="3661247">
            <a:off x="3259622" y="2897741"/>
            <a:ext cx="2881824" cy="664047"/>
          </a:xfrm>
          <a:prstGeom prst="rightArrow">
            <a:avLst>
              <a:gd name="adj1" fmla="val 50000"/>
              <a:gd name="adj2" fmla="val 46662"/>
            </a:avLst>
          </a:prstGeom>
          <a:solidFill>
            <a:srgbClr val="00AFD5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04048" y="1088032"/>
            <a:ext cx="3412588" cy="814910"/>
          </a:xfrm>
          <a:custGeom>
            <a:avLst/>
            <a:gdLst>
              <a:gd name="connsiteX0" fmla="*/ 0 w 4087906"/>
              <a:gd name="connsiteY0" fmla="*/ 0 h 1093694"/>
              <a:gd name="connsiteX1" fmla="*/ 493059 w 4087906"/>
              <a:gd name="connsiteY1" fmla="*/ 277906 h 1093694"/>
              <a:gd name="connsiteX2" fmla="*/ 1048871 w 4087906"/>
              <a:gd name="connsiteY2" fmla="*/ 349623 h 1093694"/>
              <a:gd name="connsiteX3" fmla="*/ 1568824 w 4087906"/>
              <a:gd name="connsiteY3" fmla="*/ 627529 h 1093694"/>
              <a:gd name="connsiteX4" fmla="*/ 2456329 w 4087906"/>
              <a:gd name="connsiteY4" fmla="*/ 376517 h 1093694"/>
              <a:gd name="connsiteX5" fmla="*/ 3021106 w 4087906"/>
              <a:gd name="connsiteY5" fmla="*/ 430306 h 1093694"/>
              <a:gd name="connsiteX6" fmla="*/ 3523129 w 4087906"/>
              <a:gd name="connsiteY6" fmla="*/ 905435 h 1093694"/>
              <a:gd name="connsiteX7" fmla="*/ 4087906 w 4087906"/>
              <a:gd name="connsiteY7" fmla="*/ 1093694 h 1093694"/>
              <a:gd name="connsiteX8" fmla="*/ 4087906 w 4087906"/>
              <a:gd name="connsiteY8" fmla="*/ 1093694 h 1093694"/>
              <a:gd name="connsiteX9" fmla="*/ 4087906 w 4087906"/>
              <a:gd name="connsiteY9" fmla="*/ 1093694 h 10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906" h="1093694">
                <a:moveTo>
                  <a:pt x="0" y="0"/>
                </a:moveTo>
                <a:cubicBezTo>
                  <a:pt x="159123" y="109818"/>
                  <a:pt x="318247" y="219636"/>
                  <a:pt x="493059" y="277906"/>
                </a:cubicBezTo>
                <a:cubicBezTo>
                  <a:pt x="667871" y="336176"/>
                  <a:pt x="869577" y="291353"/>
                  <a:pt x="1048871" y="349623"/>
                </a:cubicBezTo>
                <a:cubicBezTo>
                  <a:pt x="1228165" y="407894"/>
                  <a:pt x="1334248" y="623047"/>
                  <a:pt x="1568824" y="627529"/>
                </a:cubicBezTo>
                <a:cubicBezTo>
                  <a:pt x="1803400" y="632011"/>
                  <a:pt x="2214282" y="409387"/>
                  <a:pt x="2456329" y="376517"/>
                </a:cubicBezTo>
                <a:cubicBezTo>
                  <a:pt x="2698376" y="343647"/>
                  <a:pt x="2843306" y="342153"/>
                  <a:pt x="3021106" y="430306"/>
                </a:cubicBezTo>
                <a:cubicBezTo>
                  <a:pt x="3198906" y="518459"/>
                  <a:pt x="3345329" y="794870"/>
                  <a:pt x="3523129" y="905435"/>
                </a:cubicBezTo>
                <a:cubicBezTo>
                  <a:pt x="3700929" y="1016000"/>
                  <a:pt x="4087906" y="1093694"/>
                  <a:pt x="4087906" y="1093694"/>
                </a:cubicBezTo>
                <a:lnTo>
                  <a:pt x="4087906" y="1093694"/>
                </a:lnTo>
                <a:lnTo>
                  <a:pt x="4087906" y="1093694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Картинки по запросу компьютер старый карти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79" y="5841682"/>
            <a:ext cx="1214025" cy="6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планшетник картин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33" y="5084140"/>
            <a:ext cx="653497" cy="5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ghtning Bolt 6"/>
          <p:cNvSpPr/>
          <p:nvPr/>
        </p:nvSpPr>
        <p:spPr>
          <a:xfrm>
            <a:off x="4119793" y="4115323"/>
            <a:ext cx="457200" cy="392557"/>
          </a:xfrm>
          <a:prstGeom prst="lightningBol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42238" y="4334608"/>
            <a:ext cx="888175" cy="1916723"/>
          </a:xfrm>
          <a:custGeom>
            <a:avLst/>
            <a:gdLst>
              <a:gd name="connsiteX0" fmla="*/ 0 w 888175"/>
              <a:gd name="connsiteY0" fmla="*/ 1916723 h 1916723"/>
              <a:gd name="connsiteX1" fmla="*/ 703385 w 888175"/>
              <a:gd name="connsiteY1" fmla="*/ 1837592 h 1916723"/>
              <a:gd name="connsiteX2" fmla="*/ 808893 w 888175"/>
              <a:gd name="connsiteY2" fmla="*/ 1547446 h 1916723"/>
              <a:gd name="connsiteX3" fmla="*/ 571500 w 888175"/>
              <a:gd name="connsiteY3" fmla="*/ 1099038 h 1916723"/>
              <a:gd name="connsiteX4" fmla="*/ 888024 w 888175"/>
              <a:gd name="connsiteY4" fmla="*/ 756138 h 1916723"/>
              <a:gd name="connsiteX5" fmla="*/ 606670 w 888175"/>
              <a:gd name="connsiteY5" fmla="*/ 263769 h 1916723"/>
              <a:gd name="connsiteX6" fmla="*/ 158262 w 888175"/>
              <a:gd name="connsiteY6" fmla="*/ 0 h 1916723"/>
              <a:gd name="connsiteX7" fmla="*/ 158262 w 888175"/>
              <a:gd name="connsiteY7" fmla="*/ 0 h 1916723"/>
              <a:gd name="connsiteX8" fmla="*/ 158262 w 888175"/>
              <a:gd name="connsiteY8" fmla="*/ 0 h 1916723"/>
              <a:gd name="connsiteX9" fmla="*/ 158262 w 888175"/>
              <a:gd name="connsiteY9" fmla="*/ 0 h 19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8175" h="1916723">
                <a:moveTo>
                  <a:pt x="0" y="1916723"/>
                </a:moveTo>
                <a:cubicBezTo>
                  <a:pt x="284285" y="1907930"/>
                  <a:pt x="568570" y="1899138"/>
                  <a:pt x="703385" y="1837592"/>
                </a:cubicBezTo>
                <a:cubicBezTo>
                  <a:pt x="838200" y="1776046"/>
                  <a:pt x="830874" y="1670538"/>
                  <a:pt x="808893" y="1547446"/>
                </a:cubicBezTo>
                <a:cubicBezTo>
                  <a:pt x="786912" y="1424354"/>
                  <a:pt x="558311" y="1230923"/>
                  <a:pt x="571500" y="1099038"/>
                </a:cubicBezTo>
                <a:cubicBezTo>
                  <a:pt x="584689" y="967153"/>
                  <a:pt x="882162" y="895350"/>
                  <a:pt x="888024" y="756138"/>
                </a:cubicBezTo>
                <a:cubicBezTo>
                  <a:pt x="893886" y="616926"/>
                  <a:pt x="728297" y="389792"/>
                  <a:pt x="606670" y="263769"/>
                </a:cubicBezTo>
                <a:cubicBezTo>
                  <a:pt x="485043" y="137746"/>
                  <a:pt x="158262" y="0"/>
                  <a:pt x="158262" y="0"/>
                </a:cubicBezTo>
                <a:lnTo>
                  <a:pt x="158262" y="0"/>
                </a:lnTo>
                <a:lnTo>
                  <a:pt x="158262" y="0"/>
                </a:lnTo>
                <a:lnTo>
                  <a:pt x="158262" y="0"/>
                </a:lnTo>
              </a:path>
            </a:pathLst>
          </a:custGeom>
          <a:noFill/>
          <a:ln w="19050">
            <a:solidFill>
              <a:srgbClr val="33CC3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40015" y="4813109"/>
            <a:ext cx="4415746" cy="1308241"/>
          </a:xfrm>
          <a:custGeom>
            <a:avLst/>
            <a:gdLst>
              <a:gd name="connsiteX0" fmla="*/ 0 w 4415746"/>
              <a:gd name="connsiteY0" fmla="*/ 655706 h 1308241"/>
              <a:gd name="connsiteX1" fmla="*/ 465993 w 4415746"/>
              <a:gd name="connsiteY1" fmla="*/ 805176 h 1308241"/>
              <a:gd name="connsiteX2" fmla="*/ 870439 w 4415746"/>
              <a:gd name="connsiteY2" fmla="*/ 1112906 h 1308241"/>
              <a:gd name="connsiteX3" fmla="*/ 1591408 w 4415746"/>
              <a:gd name="connsiteY3" fmla="*/ 1306337 h 1308241"/>
              <a:gd name="connsiteX4" fmla="*/ 2646485 w 4415746"/>
              <a:gd name="connsiteY4" fmla="*/ 1192037 h 1308241"/>
              <a:gd name="connsiteX5" fmla="*/ 3402623 w 4415746"/>
              <a:gd name="connsiteY5" fmla="*/ 884306 h 1308241"/>
              <a:gd name="connsiteX6" fmla="*/ 3587262 w 4415746"/>
              <a:gd name="connsiteY6" fmla="*/ 180922 h 1308241"/>
              <a:gd name="connsiteX7" fmla="*/ 3956539 w 4415746"/>
              <a:gd name="connsiteY7" fmla="*/ 57829 h 1308241"/>
              <a:gd name="connsiteX8" fmla="*/ 4369777 w 4415746"/>
              <a:gd name="connsiteY8" fmla="*/ 5076 h 1308241"/>
              <a:gd name="connsiteX9" fmla="*/ 4387362 w 4415746"/>
              <a:gd name="connsiteY9" fmla="*/ 5076 h 130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5746" h="1308241">
                <a:moveTo>
                  <a:pt x="0" y="655706"/>
                </a:moveTo>
                <a:cubicBezTo>
                  <a:pt x="160460" y="692341"/>
                  <a:pt x="320920" y="728976"/>
                  <a:pt x="465993" y="805176"/>
                </a:cubicBezTo>
                <a:cubicBezTo>
                  <a:pt x="611066" y="881376"/>
                  <a:pt x="682870" y="1029379"/>
                  <a:pt x="870439" y="1112906"/>
                </a:cubicBezTo>
                <a:cubicBezTo>
                  <a:pt x="1058008" y="1196433"/>
                  <a:pt x="1295400" y="1293149"/>
                  <a:pt x="1591408" y="1306337"/>
                </a:cubicBezTo>
                <a:cubicBezTo>
                  <a:pt x="1887416" y="1319525"/>
                  <a:pt x="2344616" y="1262375"/>
                  <a:pt x="2646485" y="1192037"/>
                </a:cubicBezTo>
                <a:cubicBezTo>
                  <a:pt x="2948354" y="1121699"/>
                  <a:pt x="3245827" y="1052825"/>
                  <a:pt x="3402623" y="884306"/>
                </a:cubicBezTo>
                <a:cubicBezTo>
                  <a:pt x="3559419" y="715787"/>
                  <a:pt x="3494943" y="318668"/>
                  <a:pt x="3587262" y="180922"/>
                </a:cubicBezTo>
                <a:cubicBezTo>
                  <a:pt x="3679581" y="43176"/>
                  <a:pt x="3826120" y="87137"/>
                  <a:pt x="3956539" y="57829"/>
                </a:cubicBezTo>
                <a:cubicBezTo>
                  <a:pt x="4086958" y="28521"/>
                  <a:pt x="4297973" y="13868"/>
                  <a:pt x="4369777" y="5076"/>
                </a:cubicBezTo>
                <a:cubicBezTo>
                  <a:pt x="4441581" y="-3716"/>
                  <a:pt x="4414471" y="680"/>
                  <a:pt x="4387362" y="5076"/>
                </a:cubicBezTo>
              </a:path>
            </a:pathLst>
          </a:custGeom>
          <a:noFill/>
          <a:ln w="19050">
            <a:solidFill>
              <a:srgbClr val="0069B9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30413" y="4651131"/>
            <a:ext cx="3085949" cy="433009"/>
          </a:xfrm>
          <a:prstGeom prst="line">
            <a:avLst/>
          </a:prstGeom>
          <a:ln w="19050">
            <a:solidFill>
              <a:srgbClr val="33CC3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22" y="105660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4825" y="1605517"/>
            <a:ext cx="8449407" cy="490759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7715" y="132415"/>
            <a:ext cx="8667750" cy="845708"/>
          </a:xfrm>
        </p:spPr>
        <p:txBody>
          <a:bodyPr/>
          <a:lstStyle/>
          <a:p>
            <a:pPr algn="ctr"/>
            <a:r>
              <a:rPr lang="ru-RU" sz="2000" dirty="0" smtClean="0"/>
              <a:t>Перспективная модель бизнеса транспортных сетей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837672" y="4334959"/>
            <a:ext cx="187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Network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2017059" y="2329974"/>
            <a:ext cx="4490774" cy="3470360"/>
          </a:xfrm>
          <a:custGeom>
            <a:avLst/>
            <a:gdLst>
              <a:gd name="T0" fmla="*/ 178178399 w 21600"/>
              <a:gd name="T1" fmla="*/ 232043324 h 21600"/>
              <a:gd name="T2" fmla="*/ 2147483647 w 21600"/>
              <a:gd name="T3" fmla="*/ 463592513 h 21600"/>
              <a:gd name="T4" fmla="*/ 2147483647 w 21600"/>
              <a:gd name="T5" fmla="*/ 232043324 h 21600"/>
              <a:gd name="T6" fmla="*/ 2147483647 w 21600"/>
              <a:gd name="T7" fmla="*/ 265344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rgbClr val="808080"/>
                </a:solidFill>
                <a:ea typeface="ＭＳ Ｐゴシック" pitchFamily="34" charset="-128"/>
              </a:rPr>
              <a:t>Универсальная транспортная сеть</a:t>
            </a:r>
            <a:endParaRPr lang="en-US" sz="1400" kern="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2969" y="3242337"/>
            <a:ext cx="298030" cy="40532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728" y="4963935"/>
            <a:ext cx="1547790" cy="6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http://www.kitguru.net/wp-content/uploads/2012/03/samsung-galaxy-s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055" y="3430021"/>
            <a:ext cx="318525" cy="4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910" y="2564637"/>
            <a:ext cx="1547790" cy="6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6622" y="2491742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9B9"/>
                </a:solidFill>
              </a:rPr>
              <a:t>ДЦ1</a:t>
            </a:r>
            <a:endParaRPr lang="en-US" sz="1600" dirty="0">
              <a:solidFill>
                <a:srgbClr val="0069B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4356" y="4893524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ДЦ2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9646" y="1222665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+mj-lt"/>
              </a:rPr>
              <a:t>REST APIs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35221" y="1158601"/>
            <a:ext cx="77244" cy="382044"/>
            <a:chOff x="0" y="1271392"/>
            <a:chExt cx="77244" cy="3820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0" y="1271392"/>
              <a:ext cx="0" cy="382044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666" y="1271392"/>
              <a:ext cx="0" cy="382044"/>
            </a:xfrm>
            <a:prstGeom prst="line">
              <a:avLst/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244" y="1271392"/>
              <a:ext cx="0" cy="382044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221984" y="857001"/>
            <a:ext cx="4492599" cy="770456"/>
            <a:chOff x="3181271" y="1911320"/>
            <a:chExt cx="4492599" cy="987605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6449136" y="1958833"/>
              <a:ext cx="1224734" cy="940092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  <a:headEnd type="diamond" w="med" len="med"/>
              <a:tailEnd type="diamond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3181271" y="1911320"/>
              <a:ext cx="4045413" cy="3867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OSS/BSS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121657" y="1570349"/>
            <a:ext cx="5791201" cy="304800"/>
          </a:xfrm>
          <a:prstGeom prst="roundRect">
            <a:avLst/>
          </a:prstGeom>
          <a:solidFill>
            <a:srgbClr val="003DA5"/>
          </a:solidFill>
          <a:ln>
            <a:noFill/>
          </a:ln>
          <a:effectLst>
            <a:glow rad="63500">
              <a:srgbClr val="0069B9">
                <a:alpha val="40000"/>
              </a:srgbClr>
            </a:glow>
            <a:outerShdw blurRad="762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Мультидоменный оркестратор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Picture 6" descr="Картинки по запросу компьютер старый картин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4" y="5397568"/>
            <a:ext cx="1214025" cy="6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Картинки по запросу планшетник карти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6" y="4588919"/>
            <a:ext cx="653497" cy="5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ghtning Bolt 30"/>
          <p:cNvSpPr/>
          <p:nvPr/>
        </p:nvSpPr>
        <p:spPr>
          <a:xfrm rot="16546382">
            <a:off x="1125610" y="2887830"/>
            <a:ext cx="348589" cy="1170724"/>
          </a:xfrm>
          <a:prstGeom prst="lightningBol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373481" y="2697658"/>
            <a:ext cx="4728735" cy="41165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>$$$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4017257" y="2697659"/>
            <a:ext cx="952801" cy="60825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1804119" y="5979792"/>
            <a:ext cx="5477609" cy="41165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>$$$</a:t>
            </a:r>
          </a:p>
        </p:txBody>
      </p:sp>
      <p:sp>
        <p:nvSpPr>
          <p:cNvPr id="6" name="Pentagon 5"/>
          <p:cNvSpPr/>
          <p:nvPr/>
        </p:nvSpPr>
        <p:spPr>
          <a:xfrm rot="11721775">
            <a:off x="4967881" y="4757908"/>
            <a:ext cx="2250406" cy="204321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>$</a:t>
            </a:r>
          </a:p>
        </p:txBody>
      </p:sp>
      <p:sp>
        <p:nvSpPr>
          <p:cNvPr id="33" name="Pentagon 32"/>
          <p:cNvSpPr/>
          <p:nvPr/>
        </p:nvSpPr>
        <p:spPr>
          <a:xfrm rot="19675862">
            <a:off x="1532019" y="4775922"/>
            <a:ext cx="1396566" cy="13878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>$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76" y="113563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-8792"/>
            <a:ext cx="8667750" cy="476450"/>
          </a:xfrm>
        </p:spPr>
        <p:txBody>
          <a:bodyPr/>
          <a:lstStyle/>
          <a:p>
            <a:pPr algn="ctr"/>
            <a:r>
              <a:rPr lang="ru-RU" sz="1700" dirty="0"/>
              <a:t>Переход от зонированной разнородной </a:t>
            </a:r>
            <a:r>
              <a:rPr lang="ru-RU" sz="1700" dirty="0" smtClean="0"/>
              <a:t>к </a:t>
            </a:r>
            <a:r>
              <a:rPr lang="ru-RU" sz="1700" dirty="0"/>
              <a:t>единой транспортной сети</a:t>
            </a:r>
            <a:endParaRPr lang="en-US" sz="1700" dirty="0"/>
          </a:p>
        </p:txBody>
      </p:sp>
      <p:grpSp>
        <p:nvGrpSpPr>
          <p:cNvPr id="185" name="Group 184"/>
          <p:cNvGrpSpPr/>
          <p:nvPr/>
        </p:nvGrpSpPr>
        <p:grpSpPr>
          <a:xfrm>
            <a:off x="973873" y="427881"/>
            <a:ext cx="6781800" cy="2521916"/>
            <a:chOff x="973873" y="736509"/>
            <a:chExt cx="6781800" cy="2521916"/>
          </a:xfrm>
        </p:grpSpPr>
        <p:sp>
          <p:nvSpPr>
            <p:cNvPr id="35" name="Arc 34"/>
            <p:cNvSpPr/>
            <p:nvPr/>
          </p:nvSpPr>
          <p:spPr>
            <a:xfrm rot="5675267">
              <a:off x="5616089" y="1437403"/>
              <a:ext cx="1413826" cy="1943762"/>
            </a:xfrm>
            <a:prstGeom prst="arc">
              <a:avLst>
                <a:gd name="adj1" fmla="val 15992542"/>
                <a:gd name="adj2" fmla="val 4901866"/>
              </a:avLst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5675267">
              <a:off x="3678091" y="1431439"/>
              <a:ext cx="1401702" cy="1965997"/>
            </a:xfrm>
            <a:prstGeom prst="arc">
              <a:avLst>
                <a:gd name="adj1" fmla="val 16165245"/>
                <a:gd name="adj2" fmla="val 4901866"/>
              </a:avLst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5675267">
              <a:off x="1723421" y="1407610"/>
              <a:ext cx="1413826" cy="1998936"/>
            </a:xfrm>
            <a:prstGeom prst="arc">
              <a:avLst>
                <a:gd name="adj1" fmla="val 16200000"/>
                <a:gd name="adj2" fmla="val 4901866"/>
              </a:avLst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3873" y="2294769"/>
              <a:ext cx="67818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78673" y="2105377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Isosceles Triangle 5"/>
            <p:cNvSpPr/>
            <p:nvPr/>
          </p:nvSpPr>
          <p:spPr>
            <a:xfrm rot="5400000">
              <a:off x="1873991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2329330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2786530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pic>
          <p:nvPicPr>
            <p:cNvPr id="10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9873" y="2105377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Isosceles Triangle 10"/>
            <p:cNvSpPr/>
            <p:nvPr/>
          </p:nvSpPr>
          <p:spPr>
            <a:xfrm rot="5400000">
              <a:off x="3827162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4282501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4739701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pic>
          <p:nvPicPr>
            <p:cNvPr id="14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4873" y="2105377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7527" y="2588733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4309" y="2850975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2570" y="2996183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5613" y="2929428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3642" y="2660192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64683" y="2850975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2412" y="2996183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0019" y="2981604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0271" y="2719362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Isosceles Triangle 26"/>
            <p:cNvSpPr/>
            <p:nvPr/>
          </p:nvSpPr>
          <p:spPr>
            <a:xfrm rot="5400000">
              <a:off x="5728935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6184274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641474" y="21923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pic>
          <p:nvPicPr>
            <p:cNvPr id="30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66646" y="2105377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8847" y="2828908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4185" y="2996183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3460" y="2944148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2044" y="2719362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Arc 40"/>
            <p:cNvSpPr/>
            <p:nvPr/>
          </p:nvSpPr>
          <p:spPr>
            <a:xfrm rot="15924733" flipV="1">
              <a:off x="5616089" y="613769"/>
              <a:ext cx="1413826" cy="1943762"/>
            </a:xfrm>
            <a:prstGeom prst="arc">
              <a:avLst>
                <a:gd name="adj1" fmla="val 15992542"/>
                <a:gd name="adj2" fmla="val 4901866"/>
              </a:avLst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2" name="Arc 41"/>
            <p:cNvSpPr/>
            <p:nvPr/>
          </p:nvSpPr>
          <p:spPr>
            <a:xfrm rot="15924733" flipV="1">
              <a:off x="3678091" y="597498"/>
              <a:ext cx="1401702" cy="1965997"/>
            </a:xfrm>
            <a:prstGeom prst="arc">
              <a:avLst>
                <a:gd name="adj1" fmla="val 16165245"/>
                <a:gd name="adj2" fmla="val 4901866"/>
              </a:avLst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5924733" flipV="1">
              <a:off x="1723421" y="588388"/>
              <a:ext cx="1413826" cy="1998936"/>
            </a:xfrm>
            <a:prstGeom prst="arc">
              <a:avLst>
                <a:gd name="adj1" fmla="val 16200000"/>
                <a:gd name="adj2" fmla="val 4901866"/>
              </a:avLst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973873" y="1700165"/>
              <a:ext cx="67818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5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1278673" y="1502278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Isosceles Triangle 45"/>
            <p:cNvSpPr/>
            <p:nvPr/>
          </p:nvSpPr>
          <p:spPr>
            <a:xfrm rot="16200000" flipV="1">
              <a:off x="1873991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47" name="Isosceles Triangle 46"/>
            <p:cNvSpPr/>
            <p:nvPr/>
          </p:nvSpPr>
          <p:spPr>
            <a:xfrm rot="16200000" flipV="1">
              <a:off x="2329330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 rot="16200000" flipV="1">
              <a:off x="2786530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pic>
          <p:nvPicPr>
            <p:cNvPr id="49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259873" y="1502278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Isosceles Triangle 49"/>
            <p:cNvSpPr/>
            <p:nvPr/>
          </p:nvSpPr>
          <p:spPr>
            <a:xfrm rot="16200000" flipV="1">
              <a:off x="3827162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6200000" flipV="1">
              <a:off x="4282501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rot="16200000" flipV="1">
              <a:off x="4739701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pic>
          <p:nvPicPr>
            <p:cNvPr id="53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164873" y="1502278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1427527" y="1143959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1804309" y="881717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322570" y="736509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795613" y="803264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163642" y="1072500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664683" y="881717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202412" y="736509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4670019" y="751088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110271" y="1013330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Isosceles Triangle 62"/>
            <p:cNvSpPr/>
            <p:nvPr/>
          </p:nvSpPr>
          <p:spPr>
            <a:xfrm rot="16200000" flipV="1">
              <a:off x="5728935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16200000" flipV="1">
              <a:off x="6184274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sp>
          <p:nvSpPr>
            <p:cNvPr id="65" name="Isosceles Triangle 64"/>
            <p:cNvSpPr/>
            <p:nvPr/>
          </p:nvSpPr>
          <p:spPr>
            <a:xfrm rot="16200000" flipV="1">
              <a:off x="6641474" y="1589281"/>
              <a:ext cx="245558" cy="213272"/>
            </a:xfrm>
            <a:prstGeom prst="triangle">
              <a:avLst/>
            </a:prstGeom>
            <a:solidFill>
              <a:srgbClr val="FFC22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3F3F3F"/>
                </a:solidFill>
                <a:ea typeface="ＭＳ Ｐゴシック" pitchFamily="34" charset="-128"/>
              </a:endParaRPr>
            </a:p>
          </p:txBody>
        </p:sp>
        <p:pic>
          <p:nvPicPr>
            <p:cNvPr id="66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7066646" y="1502278"/>
              <a:ext cx="284226" cy="38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5648847" y="903784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6104185" y="736509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6673460" y="788544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8" descr="Prod_Icon_Blank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7012044" y="1013330"/>
              <a:ext cx="192461" cy="26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Arc 71"/>
          <p:cNvSpPr/>
          <p:nvPr/>
        </p:nvSpPr>
        <p:spPr>
          <a:xfrm rot="5675267">
            <a:off x="5616089" y="4038321"/>
            <a:ext cx="1413826" cy="1943762"/>
          </a:xfrm>
          <a:prstGeom prst="arc">
            <a:avLst>
              <a:gd name="adj1" fmla="val 15992542"/>
              <a:gd name="adj2" fmla="val 4901866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3" name="Arc 72"/>
          <p:cNvSpPr/>
          <p:nvPr/>
        </p:nvSpPr>
        <p:spPr>
          <a:xfrm rot="5675267">
            <a:off x="3678091" y="4032357"/>
            <a:ext cx="1401702" cy="1965997"/>
          </a:xfrm>
          <a:prstGeom prst="arc">
            <a:avLst>
              <a:gd name="adj1" fmla="val 16165245"/>
              <a:gd name="adj2" fmla="val 4901866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4" name="Arc 73"/>
          <p:cNvSpPr/>
          <p:nvPr/>
        </p:nvSpPr>
        <p:spPr>
          <a:xfrm rot="5675267">
            <a:off x="1723421" y="4008528"/>
            <a:ext cx="1413826" cy="1998936"/>
          </a:xfrm>
          <a:prstGeom prst="arc">
            <a:avLst>
              <a:gd name="adj1" fmla="val 16200000"/>
              <a:gd name="adj2" fmla="val 4901866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973873" y="4895687"/>
            <a:ext cx="67818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6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8673" y="4706295"/>
            <a:ext cx="284226" cy="3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Isosceles Triangle 77"/>
          <p:cNvSpPr/>
          <p:nvPr/>
        </p:nvSpPr>
        <p:spPr>
          <a:xfrm rot="5400000">
            <a:off x="2329330" y="4793299"/>
            <a:ext cx="245558" cy="213272"/>
          </a:xfrm>
          <a:prstGeom prst="triangle">
            <a:avLst/>
          </a:prstGeom>
          <a:solidFill>
            <a:srgbClr val="FFC22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3F3F3F"/>
              </a:solidFill>
              <a:ea typeface="ＭＳ Ｐゴシック" pitchFamily="34" charset="-128"/>
            </a:endParaRPr>
          </a:p>
        </p:txBody>
      </p:sp>
      <p:pic>
        <p:nvPicPr>
          <p:cNvPr id="80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873" y="4706295"/>
            <a:ext cx="284226" cy="3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Isosceles Triangle 80"/>
          <p:cNvSpPr/>
          <p:nvPr/>
        </p:nvSpPr>
        <p:spPr>
          <a:xfrm rot="5400000">
            <a:off x="3827162" y="4793299"/>
            <a:ext cx="245558" cy="213272"/>
          </a:xfrm>
          <a:prstGeom prst="triangle">
            <a:avLst/>
          </a:prstGeom>
          <a:solidFill>
            <a:srgbClr val="FFC22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3F3F3F"/>
              </a:solidFill>
              <a:ea typeface="ＭＳ Ｐゴシック" pitchFamily="34" charset="-128"/>
            </a:endParaRPr>
          </a:p>
        </p:txBody>
      </p:sp>
      <p:sp>
        <p:nvSpPr>
          <p:cNvPr id="83" name="Isosceles Triangle 82"/>
          <p:cNvSpPr/>
          <p:nvPr/>
        </p:nvSpPr>
        <p:spPr>
          <a:xfrm rot="5400000">
            <a:off x="4739701" y="4793299"/>
            <a:ext cx="245558" cy="213272"/>
          </a:xfrm>
          <a:prstGeom prst="triangle">
            <a:avLst/>
          </a:prstGeom>
          <a:solidFill>
            <a:srgbClr val="FFC22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3F3F3F"/>
              </a:solidFill>
              <a:ea typeface="ＭＳ Ｐゴシック" pitchFamily="34" charset="-128"/>
            </a:endParaRPr>
          </a:p>
        </p:txBody>
      </p:sp>
      <p:pic>
        <p:nvPicPr>
          <p:cNvPr id="84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873" y="4706295"/>
            <a:ext cx="284226" cy="3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527" y="518965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309" y="545189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70" y="559710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613" y="5530346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3642" y="5261110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683" y="545189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412" y="559710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019" y="5582522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0271" y="5320280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Isosceles Triangle 93"/>
          <p:cNvSpPr/>
          <p:nvPr/>
        </p:nvSpPr>
        <p:spPr>
          <a:xfrm rot="5400000">
            <a:off x="5728935" y="4793299"/>
            <a:ext cx="245558" cy="213272"/>
          </a:xfrm>
          <a:prstGeom prst="triangle">
            <a:avLst/>
          </a:prstGeom>
          <a:solidFill>
            <a:srgbClr val="FFC22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3F3F3F"/>
              </a:solidFill>
              <a:ea typeface="ＭＳ Ｐゴシック" pitchFamily="34" charset="-128"/>
            </a:endParaRPr>
          </a:p>
        </p:txBody>
      </p:sp>
      <p:pic>
        <p:nvPicPr>
          <p:cNvPr id="97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6646" y="4706295"/>
            <a:ext cx="284226" cy="3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847" y="5429826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185" y="559710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460" y="5545066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2044" y="5320280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Arc 102"/>
          <p:cNvSpPr/>
          <p:nvPr/>
        </p:nvSpPr>
        <p:spPr>
          <a:xfrm rot="15924733" flipV="1">
            <a:off x="5616089" y="3840283"/>
            <a:ext cx="1413826" cy="1943762"/>
          </a:xfrm>
          <a:prstGeom prst="arc">
            <a:avLst>
              <a:gd name="adj1" fmla="val 15992542"/>
              <a:gd name="adj2" fmla="val 4901866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" name="Arc 103"/>
          <p:cNvSpPr/>
          <p:nvPr/>
        </p:nvSpPr>
        <p:spPr>
          <a:xfrm rot="15924733" flipV="1">
            <a:off x="3678091" y="3824012"/>
            <a:ext cx="1401702" cy="1965997"/>
          </a:xfrm>
          <a:prstGeom prst="arc">
            <a:avLst>
              <a:gd name="adj1" fmla="val 16165245"/>
              <a:gd name="adj2" fmla="val 4901866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" name="Arc 104"/>
          <p:cNvSpPr/>
          <p:nvPr/>
        </p:nvSpPr>
        <p:spPr>
          <a:xfrm rot="15924733" flipV="1">
            <a:off x="1723421" y="3814902"/>
            <a:ext cx="1413826" cy="1998936"/>
          </a:xfrm>
          <a:prstGeom prst="arc">
            <a:avLst>
              <a:gd name="adj1" fmla="val 16200000"/>
              <a:gd name="adj2" fmla="val 4901866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16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427527" y="437047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804309" y="410823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322570" y="396302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795613" y="4029778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163642" y="4299014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664683" y="410823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202412" y="396302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670019" y="3977602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110271" y="4239844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648847" y="4130298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104185" y="396302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673460" y="4015058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012044" y="4239844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724044" y="4782955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308" y="4771420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2819" y="4771420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200415" y="4782955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2" name="Straight Connector 141"/>
          <p:cNvCxnSpPr>
            <a:stCxn id="135" idx="2"/>
            <a:endCxn id="88" idx="0"/>
          </p:cNvCxnSpPr>
          <p:nvPr/>
        </p:nvCxnSpPr>
        <p:spPr>
          <a:xfrm>
            <a:off x="1900539" y="5033662"/>
            <a:ext cx="991305" cy="496684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19" idx="0"/>
            <a:endCxn id="134" idx="2"/>
          </p:cNvCxnSpPr>
          <p:nvPr/>
        </p:nvCxnSpPr>
        <p:spPr>
          <a:xfrm flipH="1">
            <a:off x="2820275" y="4292020"/>
            <a:ext cx="71569" cy="490935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242" y="5129989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0" name="Straight Connector 149"/>
          <p:cNvCxnSpPr>
            <a:stCxn id="136" idx="2"/>
          </p:cNvCxnSpPr>
          <p:nvPr/>
        </p:nvCxnSpPr>
        <p:spPr>
          <a:xfrm>
            <a:off x="4309050" y="5033662"/>
            <a:ext cx="457200" cy="574607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136" idx="0"/>
          </p:cNvCxnSpPr>
          <p:nvPr/>
        </p:nvCxnSpPr>
        <p:spPr>
          <a:xfrm>
            <a:off x="4283315" y="4185082"/>
            <a:ext cx="25735" cy="586338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6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199951" y="437047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415685" y="515088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8" name="Straight Connector 157"/>
          <p:cNvCxnSpPr>
            <a:stCxn id="90" idx="0"/>
            <a:endCxn id="157" idx="1"/>
          </p:cNvCxnSpPr>
          <p:nvPr/>
        </p:nvCxnSpPr>
        <p:spPr>
          <a:xfrm flipV="1">
            <a:off x="3760914" y="5282004"/>
            <a:ext cx="654771" cy="169889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1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694853" y="4782955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2" name="Straight Connector 161"/>
          <p:cNvCxnSpPr>
            <a:stCxn id="129" idx="0"/>
            <a:endCxn id="139" idx="2"/>
          </p:cNvCxnSpPr>
          <p:nvPr/>
        </p:nvCxnSpPr>
        <p:spPr>
          <a:xfrm>
            <a:off x="5745078" y="4392540"/>
            <a:ext cx="551568" cy="390415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61" idx="0"/>
            <a:endCxn id="98" idx="0"/>
          </p:cNvCxnSpPr>
          <p:nvPr/>
        </p:nvCxnSpPr>
        <p:spPr>
          <a:xfrm flipH="1">
            <a:off x="5745078" y="5045197"/>
            <a:ext cx="1046006" cy="384629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387633" y="437047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862119" y="4430135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133130" y="5126560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7" name="Straight Connector 176"/>
          <p:cNvCxnSpPr>
            <a:stCxn id="175" idx="0"/>
            <a:endCxn id="100" idx="0"/>
          </p:cNvCxnSpPr>
          <p:nvPr/>
        </p:nvCxnSpPr>
        <p:spPr>
          <a:xfrm>
            <a:off x="6229361" y="5388802"/>
            <a:ext cx="540330" cy="156264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endCxn id="134" idx="1"/>
          </p:cNvCxnSpPr>
          <p:nvPr/>
        </p:nvCxnSpPr>
        <p:spPr>
          <a:xfrm>
            <a:off x="1942798" y="4334184"/>
            <a:ext cx="781246" cy="579892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3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141271" y="4430135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" name="Arc 185"/>
          <p:cNvSpPr/>
          <p:nvPr/>
        </p:nvSpPr>
        <p:spPr>
          <a:xfrm rot="15924733" flipV="1">
            <a:off x="2779819" y="3231346"/>
            <a:ext cx="1217828" cy="1965997"/>
          </a:xfrm>
          <a:prstGeom prst="arc">
            <a:avLst>
              <a:gd name="adj1" fmla="val 16650401"/>
              <a:gd name="adj2" fmla="val 4438183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87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919714" y="3528754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380124" y="3515336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864117" y="3532063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341227" y="3873828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1" name="Straight Connector 190"/>
          <p:cNvCxnSpPr>
            <a:endCxn id="190" idx="3"/>
          </p:cNvCxnSpPr>
          <p:nvPr/>
        </p:nvCxnSpPr>
        <p:spPr>
          <a:xfrm flipH="1">
            <a:off x="3533688" y="3717555"/>
            <a:ext cx="359241" cy="287394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90" idx="1"/>
          </p:cNvCxnSpPr>
          <p:nvPr/>
        </p:nvCxnSpPr>
        <p:spPr>
          <a:xfrm flipH="1">
            <a:off x="2981988" y="4004949"/>
            <a:ext cx="359239" cy="128947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Arc 195"/>
          <p:cNvSpPr/>
          <p:nvPr/>
        </p:nvSpPr>
        <p:spPr>
          <a:xfrm rot="5675267">
            <a:off x="4608136" y="4672291"/>
            <a:ext cx="1245188" cy="1943762"/>
          </a:xfrm>
          <a:prstGeom prst="arc">
            <a:avLst>
              <a:gd name="adj1" fmla="val 16521140"/>
              <a:gd name="adj2" fmla="val 4391161"/>
            </a:avLst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7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650" y="596934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401" y="596934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873" y="6100462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0" name="Straight Connector 199"/>
          <p:cNvCxnSpPr>
            <a:endCxn id="199" idx="0"/>
          </p:cNvCxnSpPr>
          <p:nvPr/>
        </p:nvCxnSpPr>
        <p:spPr>
          <a:xfrm flipH="1">
            <a:off x="5261104" y="5651161"/>
            <a:ext cx="454921" cy="449301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2" name="Picture 28" descr="Prod_Icon_Blank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921" y="5723241"/>
            <a:ext cx="192461" cy="2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3" name="Straight Connector 202"/>
          <p:cNvCxnSpPr>
            <a:endCxn id="202" idx="0"/>
          </p:cNvCxnSpPr>
          <p:nvPr/>
        </p:nvCxnSpPr>
        <p:spPr>
          <a:xfrm>
            <a:off x="5272827" y="5540083"/>
            <a:ext cx="186325" cy="183158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28240" y="1563664"/>
            <a:ext cx="1029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Магистраль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029800" y="2303905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Зона 1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29800" y="827952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Зона 2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0" y="4675552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Единая ТС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>
            <a:stCxn id="54" idx="1"/>
          </p:cNvCxnSpPr>
          <p:nvPr/>
        </p:nvCxnSpPr>
        <p:spPr>
          <a:xfrm flipH="1" flipV="1">
            <a:off x="1157817" y="690123"/>
            <a:ext cx="269710" cy="27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4" idx="3"/>
            <a:endCxn id="163" idx="1"/>
          </p:cNvCxnSpPr>
          <p:nvPr/>
        </p:nvCxnSpPr>
        <p:spPr>
          <a:xfrm>
            <a:off x="7204505" y="2541855"/>
            <a:ext cx="394979" cy="9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47466" y="486512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Клиент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09600" y="3875905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Клиент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15367" y="5668808"/>
            <a:ext cx="1114868" cy="461665"/>
          </a:xfrm>
          <a:prstGeom prst="rect">
            <a:avLst/>
          </a:prstGeom>
          <a:noFill/>
          <a:ln w="28575" cap="rnd">
            <a:solidFill>
              <a:srgbClr val="99C032"/>
            </a:solidFill>
            <a:prstDash val="solid"/>
            <a:round/>
          </a:ln>
          <a:effectLst>
            <a:glow rad="101600">
              <a:srgbClr val="87CB0B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Ресурс поставщика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9" name="Straight Connector 38"/>
          <p:cNvCxnSpPr>
            <a:stCxn id="116" idx="1"/>
          </p:cNvCxnSpPr>
          <p:nvPr/>
        </p:nvCxnSpPr>
        <p:spPr>
          <a:xfrm flipH="1" flipV="1">
            <a:off x="1053557" y="4094144"/>
            <a:ext cx="373970" cy="407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01" idx="3"/>
          </p:cNvCxnSpPr>
          <p:nvPr/>
        </p:nvCxnSpPr>
        <p:spPr>
          <a:xfrm>
            <a:off x="7204505" y="5451401"/>
            <a:ext cx="510862" cy="341187"/>
          </a:xfrm>
          <a:prstGeom prst="line">
            <a:avLst/>
          </a:prstGeom>
          <a:ln>
            <a:solidFill>
              <a:srgbClr val="87C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 flipH="1">
            <a:off x="1455939" y="978634"/>
            <a:ext cx="53266" cy="417251"/>
          </a:xfrm>
          <a:custGeom>
            <a:avLst/>
            <a:gdLst>
              <a:gd name="connsiteX0" fmla="*/ 17755 w 26633"/>
              <a:gd name="connsiteY0" fmla="*/ 0 h 310719"/>
              <a:gd name="connsiteX1" fmla="*/ 0 w 26633"/>
              <a:gd name="connsiteY1" fmla="*/ 310719 h 310719"/>
              <a:gd name="connsiteX2" fmla="*/ 0 w 26633"/>
              <a:gd name="connsiteY2" fmla="*/ 310719 h 310719"/>
              <a:gd name="connsiteX3" fmla="*/ 8878 w 26633"/>
              <a:gd name="connsiteY3" fmla="*/ 292963 h 310719"/>
              <a:gd name="connsiteX4" fmla="*/ 26633 w 26633"/>
              <a:gd name="connsiteY4" fmla="*/ 310719 h 3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3" h="310719">
                <a:moveTo>
                  <a:pt x="17755" y="0"/>
                </a:moveTo>
                <a:lnTo>
                  <a:pt x="0" y="310719"/>
                </a:lnTo>
                <a:lnTo>
                  <a:pt x="0" y="310719"/>
                </a:lnTo>
                <a:cubicBezTo>
                  <a:pt x="1480" y="307760"/>
                  <a:pt x="4439" y="292963"/>
                  <a:pt x="8878" y="292963"/>
                </a:cubicBezTo>
                <a:cubicBezTo>
                  <a:pt x="13317" y="292963"/>
                  <a:pt x="19975" y="301841"/>
                  <a:pt x="26633" y="3107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455938" y="1378129"/>
            <a:ext cx="3861786" cy="17756"/>
          </a:xfrm>
          <a:custGeom>
            <a:avLst/>
            <a:gdLst>
              <a:gd name="connsiteX0" fmla="*/ 0 w 3861786"/>
              <a:gd name="connsiteY0" fmla="*/ 17756 h 17756"/>
              <a:gd name="connsiteX1" fmla="*/ 3861786 w 3861786"/>
              <a:gd name="connsiteY1" fmla="*/ 0 h 17756"/>
              <a:gd name="connsiteX2" fmla="*/ 3861786 w 3861786"/>
              <a:gd name="connsiteY2" fmla="*/ 0 h 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1786" h="17756">
                <a:moveTo>
                  <a:pt x="0" y="17756"/>
                </a:moveTo>
                <a:lnTo>
                  <a:pt x="3861786" y="0"/>
                </a:lnTo>
                <a:lnTo>
                  <a:pt x="3861786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306987" y="1378129"/>
            <a:ext cx="321566" cy="648070"/>
          </a:xfrm>
          <a:custGeom>
            <a:avLst/>
            <a:gdLst>
              <a:gd name="connsiteX0" fmla="*/ 26633 w 284195"/>
              <a:gd name="connsiteY0" fmla="*/ 0 h 639192"/>
              <a:gd name="connsiteX1" fmla="*/ 284086 w 284195"/>
              <a:gd name="connsiteY1" fmla="*/ 355107 h 639192"/>
              <a:gd name="connsiteX2" fmla="*/ 0 w 284195"/>
              <a:gd name="connsiteY2" fmla="*/ 639192 h 639192"/>
              <a:gd name="connsiteX3" fmla="*/ 0 w 284195"/>
              <a:gd name="connsiteY3" fmla="*/ 639192 h 63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95" h="639192">
                <a:moveTo>
                  <a:pt x="26633" y="0"/>
                </a:moveTo>
                <a:cubicBezTo>
                  <a:pt x="157579" y="124287"/>
                  <a:pt x="288525" y="248575"/>
                  <a:pt x="284086" y="355107"/>
                </a:cubicBezTo>
                <a:cubicBezTo>
                  <a:pt x="279647" y="461639"/>
                  <a:pt x="0" y="639192"/>
                  <a:pt x="0" y="639192"/>
                </a:cubicBezTo>
                <a:lnTo>
                  <a:pt x="0" y="639192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326602" y="2026199"/>
            <a:ext cx="1837678" cy="776821"/>
          </a:xfrm>
          <a:custGeom>
            <a:avLst/>
            <a:gdLst>
              <a:gd name="connsiteX0" fmla="*/ 0 w 1837678"/>
              <a:gd name="connsiteY0" fmla="*/ 0 h 776821"/>
              <a:gd name="connsiteX1" fmla="*/ 399495 w 1837678"/>
              <a:gd name="connsiteY1" fmla="*/ 683581 h 776821"/>
              <a:gd name="connsiteX2" fmla="*/ 399495 w 1837678"/>
              <a:gd name="connsiteY2" fmla="*/ 683581 h 776821"/>
              <a:gd name="connsiteX3" fmla="*/ 1464815 w 1837678"/>
              <a:gd name="connsiteY3" fmla="*/ 772357 h 776821"/>
              <a:gd name="connsiteX4" fmla="*/ 1837678 w 1837678"/>
              <a:gd name="connsiteY4" fmla="*/ 523783 h 7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678" h="776821">
                <a:moveTo>
                  <a:pt x="0" y="0"/>
                </a:moveTo>
                <a:lnTo>
                  <a:pt x="399495" y="683581"/>
                </a:lnTo>
                <a:lnTo>
                  <a:pt x="399495" y="683581"/>
                </a:lnTo>
                <a:cubicBezTo>
                  <a:pt x="577048" y="698377"/>
                  <a:pt x="1225118" y="798990"/>
                  <a:pt x="1464815" y="772357"/>
                </a:cubicBezTo>
                <a:cubicBezTo>
                  <a:pt x="1704512" y="745724"/>
                  <a:pt x="1771095" y="634753"/>
                  <a:pt x="1837678" y="52378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406643" y="3011413"/>
            <a:ext cx="8446287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Канал для клиента состоит из независимых секций, которые нужно создавать в нескольких зонах ответственности</a:t>
            </a:r>
            <a:r>
              <a:rPr 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Отдельные наложенные сети: мобильная, фиксированный доступ, телефония, СПД и др.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424581" y="4498153"/>
            <a:ext cx="5870270" cy="959667"/>
          </a:xfrm>
          <a:custGeom>
            <a:avLst/>
            <a:gdLst>
              <a:gd name="connsiteX0" fmla="*/ 78294 w 5870270"/>
              <a:gd name="connsiteY0" fmla="*/ 0 h 959667"/>
              <a:gd name="connsiteX1" fmla="*/ 5867 w 5870270"/>
              <a:gd name="connsiteY1" fmla="*/ 325925 h 959667"/>
              <a:gd name="connsiteX2" fmla="*/ 87348 w 5870270"/>
              <a:gd name="connsiteY2" fmla="*/ 425513 h 959667"/>
              <a:gd name="connsiteX3" fmla="*/ 739197 w 5870270"/>
              <a:gd name="connsiteY3" fmla="*/ 425513 h 959667"/>
              <a:gd name="connsiteX4" fmla="*/ 1626437 w 5870270"/>
              <a:gd name="connsiteY4" fmla="*/ 434566 h 959667"/>
              <a:gd name="connsiteX5" fmla="*/ 2323554 w 5870270"/>
              <a:gd name="connsiteY5" fmla="*/ 425513 h 959667"/>
              <a:gd name="connsiteX6" fmla="*/ 3183633 w 5870270"/>
              <a:gd name="connsiteY6" fmla="*/ 425513 h 959667"/>
              <a:gd name="connsiteX7" fmla="*/ 4079926 w 5870270"/>
              <a:gd name="connsiteY7" fmla="*/ 425513 h 959667"/>
              <a:gd name="connsiteX8" fmla="*/ 4804203 w 5870270"/>
              <a:gd name="connsiteY8" fmla="*/ 443620 h 959667"/>
              <a:gd name="connsiteX9" fmla="*/ 5492267 w 5870270"/>
              <a:gd name="connsiteY9" fmla="*/ 443620 h 959667"/>
              <a:gd name="connsiteX10" fmla="*/ 5836298 w 5870270"/>
              <a:gd name="connsiteY10" fmla="*/ 443620 h 959667"/>
              <a:gd name="connsiteX11" fmla="*/ 5845352 w 5870270"/>
              <a:gd name="connsiteY11" fmla="*/ 724277 h 959667"/>
              <a:gd name="connsiteX12" fmla="*/ 5727657 w 5870270"/>
              <a:gd name="connsiteY12" fmla="*/ 959667 h 959667"/>
              <a:gd name="connsiteX13" fmla="*/ 5727657 w 5870270"/>
              <a:gd name="connsiteY13" fmla="*/ 959667 h 959667"/>
              <a:gd name="connsiteX14" fmla="*/ 5727657 w 5870270"/>
              <a:gd name="connsiteY14" fmla="*/ 959667 h 9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70270" h="959667">
                <a:moveTo>
                  <a:pt x="78294" y="0"/>
                </a:moveTo>
                <a:cubicBezTo>
                  <a:pt x="41326" y="127503"/>
                  <a:pt x="4358" y="255006"/>
                  <a:pt x="5867" y="325925"/>
                </a:cubicBezTo>
                <a:cubicBezTo>
                  <a:pt x="7376" y="396844"/>
                  <a:pt x="-34874" y="408915"/>
                  <a:pt x="87348" y="425513"/>
                </a:cubicBezTo>
                <a:cubicBezTo>
                  <a:pt x="209570" y="442111"/>
                  <a:pt x="739197" y="425513"/>
                  <a:pt x="739197" y="425513"/>
                </a:cubicBezTo>
                <a:lnTo>
                  <a:pt x="1626437" y="434566"/>
                </a:lnTo>
                <a:cubicBezTo>
                  <a:pt x="1890496" y="434566"/>
                  <a:pt x="2323554" y="425513"/>
                  <a:pt x="2323554" y="425513"/>
                </a:cubicBezTo>
                <a:lnTo>
                  <a:pt x="3183633" y="425513"/>
                </a:lnTo>
                <a:lnTo>
                  <a:pt x="4079926" y="425513"/>
                </a:lnTo>
                <a:cubicBezTo>
                  <a:pt x="4350021" y="428531"/>
                  <a:pt x="4568813" y="440602"/>
                  <a:pt x="4804203" y="443620"/>
                </a:cubicBezTo>
                <a:cubicBezTo>
                  <a:pt x="5039593" y="446638"/>
                  <a:pt x="5492267" y="443620"/>
                  <a:pt x="5492267" y="443620"/>
                </a:cubicBezTo>
                <a:cubicBezTo>
                  <a:pt x="5664283" y="443620"/>
                  <a:pt x="5777451" y="396844"/>
                  <a:pt x="5836298" y="443620"/>
                </a:cubicBezTo>
                <a:cubicBezTo>
                  <a:pt x="5895145" y="490396"/>
                  <a:pt x="5863459" y="638269"/>
                  <a:pt x="5845352" y="724277"/>
                </a:cubicBezTo>
                <a:cubicBezTo>
                  <a:pt x="5827245" y="810285"/>
                  <a:pt x="5727657" y="959667"/>
                  <a:pt x="5727657" y="959667"/>
                </a:cubicBezTo>
                <a:lnTo>
                  <a:pt x="5727657" y="959667"/>
                </a:lnTo>
                <a:lnTo>
                  <a:pt x="5727657" y="959667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7599484" y="2320857"/>
            <a:ext cx="1114868" cy="461665"/>
          </a:xfrm>
          <a:prstGeom prst="rect">
            <a:avLst/>
          </a:prstGeom>
          <a:noFill/>
          <a:ln w="28575" cap="rnd">
            <a:solidFill>
              <a:srgbClr val="99C032"/>
            </a:solidFill>
            <a:prstDash val="solid"/>
            <a:round/>
          </a:ln>
          <a:effectLst>
            <a:glow rad="101600">
              <a:srgbClr val="87CB0B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</a:rPr>
              <a:t>Ресурс поставщика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2950" y="6219864"/>
            <a:ext cx="5341975" cy="461665"/>
          </a:xfrm>
          <a:prstGeom prst="rect">
            <a:avLst/>
          </a:prstGeom>
          <a:solidFill>
            <a:srgbClr val="33CC33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Канал создаётся как единая сущность, управляемая из единого центра.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Единая транспортная инфраструктура для различных методов доступа.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992623" y="2235185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ＭＳ Ｐゴシック" pitchFamily="34" charset="-128"/>
              </a:rPr>
              <a:t>Зона </a:t>
            </a:r>
            <a:r>
              <a:rPr 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N+1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60" name="Рисунок 1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62" y="106310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Трансформация сетей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17564" y="4688311"/>
            <a:ext cx="3756727" cy="1296365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Построение сети от активного оборудования</a:t>
            </a:r>
            <a:endParaRPr lang="en-US" sz="1700" dirty="0" smtClean="0"/>
          </a:p>
          <a:p>
            <a:r>
              <a:rPr lang="ru-RU" sz="1700" dirty="0" smtClean="0"/>
              <a:t>Очень сложная интеграция с облачными технологиями и виртуальными ресурсами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36321" y="4672647"/>
            <a:ext cx="4607681" cy="1542961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Централизованный </a:t>
            </a:r>
            <a:r>
              <a:rPr lang="en-US" sz="1700" dirty="0" smtClean="0"/>
              <a:t>CP, </a:t>
            </a:r>
            <a:r>
              <a:rPr lang="ru-RU" sz="1700" dirty="0" smtClean="0"/>
              <a:t>управление и организация сервисов </a:t>
            </a:r>
            <a:r>
              <a:rPr lang="en-US" sz="1700" dirty="0"/>
              <a:t>E2E</a:t>
            </a:r>
            <a:endParaRPr lang="en-US" sz="1700" dirty="0" smtClean="0"/>
          </a:p>
          <a:p>
            <a:r>
              <a:rPr lang="ru-RU" sz="1700" dirty="0" smtClean="0"/>
              <a:t>Раздельные уровни абстракции для физических и виртуальных компонент</a:t>
            </a:r>
            <a:endParaRPr lang="en-US" sz="1700" dirty="0"/>
          </a:p>
          <a:p>
            <a:pPr lvl="0"/>
            <a:r>
              <a:rPr lang="ru-RU" sz="1700" dirty="0" smtClean="0"/>
              <a:t>Простота в автоматизации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1199142" y="853313"/>
            <a:ext cx="1726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Текущие сети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26" y="1257986"/>
            <a:ext cx="3358958" cy="34196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617141" y="936407"/>
            <a:ext cx="4997763" cy="3501621"/>
            <a:chOff x="2613811" y="1072668"/>
            <a:chExt cx="6661948" cy="3501621"/>
          </a:xfrm>
        </p:grpSpPr>
        <p:pic>
          <p:nvPicPr>
            <p:cNvPr id="26" name="Picture 2" descr="C:\Users\kwade\Documents\Cyan Graphics\gray dash li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318" y="1866409"/>
              <a:ext cx="73025" cy="140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ight Arrow 26"/>
            <p:cNvSpPr/>
            <p:nvPr/>
          </p:nvSpPr>
          <p:spPr>
            <a:xfrm>
              <a:off x="2764229" y="1905000"/>
              <a:ext cx="2223930" cy="882290"/>
            </a:xfrm>
            <a:prstGeom prst="rightArrow">
              <a:avLst/>
            </a:prstGeom>
            <a:gradFill flip="none" rotWithShape="1">
              <a:gsLst>
                <a:gs pos="0">
                  <a:srgbClr val="0069B9">
                    <a:shade val="30000"/>
                    <a:satMod val="115000"/>
                  </a:srgbClr>
                </a:gs>
                <a:gs pos="50000">
                  <a:srgbClr val="0069B9">
                    <a:shade val="67500"/>
                    <a:satMod val="115000"/>
                  </a:srgbClr>
                </a:gs>
                <a:gs pos="100000">
                  <a:srgbClr val="0069B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13811" y="2137818"/>
              <a:ext cx="212495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 smtClean="0">
                  <a:solidFill>
                    <a:schemeClr val="bg1"/>
                  </a:solidFill>
                </a:rPr>
                <a:t>Трансформация ПО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764230" y="3194667"/>
              <a:ext cx="2223930" cy="882290"/>
            </a:xfrm>
            <a:prstGeom prst="rightArrow">
              <a:avLst/>
            </a:prstGeom>
            <a:gradFill flip="none" rotWithShape="1">
              <a:gsLst>
                <a:gs pos="0">
                  <a:srgbClr val="F58025">
                    <a:shade val="30000"/>
                    <a:satMod val="115000"/>
                  </a:srgbClr>
                </a:gs>
                <a:gs pos="50000">
                  <a:srgbClr val="F58025">
                    <a:shade val="67500"/>
                    <a:satMod val="115000"/>
                  </a:srgbClr>
                </a:gs>
                <a:gs pos="100000">
                  <a:srgbClr val="F58025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64229" y="3456981"/>
              <a:ext cx="197453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 smtClean="0">
                  <a:solidFill>
                    <a:schemeClr val="bg1"/>
                  </a:solidFill>
                </a:rPr>
                <a:t>Трансформация инфраструктуры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88159" y="1072668"/>
              <a:ext cx="3326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Сети на основе </a:t>
              </a:r>
              <a:r>
                <a:rPr lang="en-US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SDN</a:t>
              </a:r>
              <a:endPara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88549" y="2300208"/>
              <a:ext cx="2466978" cy="442992"/>
            </a:xfrm>
            <a:prstGeom prst="roundRect">
              <a:avLst/>
            </a:prstGeom>
            <a:solidFill>
              <a:srgbClr val="0069B9"/>
            </a:soli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SDN/NFV Platform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10780" y="2761024"/>
              <a:ext cx="1664979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Open interfaces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nd protocols</a:t>
              </a: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flipH="1" flipV="1">
              <a:off x="7008922" y="2942084"/>
              <a:ext cx="601858" cy="5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6111" y="1536525"/>
              <a:ext cx="2377440" cy="32988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857539" y="1981200"/>
              <a:ext cx="1197025" cy="22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Open APIs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7381054" y="2095368"/>
              <a:ext cx="6095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7" y="3124200"/>
              <a:ext cx="2755027" cy="1450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62" y="106310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даёт трансформация сети?</a:t>
            </a:r>
            <a:r>
              <a:rPr lang="en-US" dirty="0"/>
              <a:t/>
            </a:r>
            <a:br>
              <a:rPr lang="en-US" dirty="0"/>
            </a:br>
            <a:r>
              <a:rPr lang="ru-RU" sz="1800" dirty="0" smtClean="0"/>
              <a:t>Новые сервисы, подвижность, автоматизация, сокращение расходов…</a:t>
            </a:r>
            <a:endParaRPr lang="en-US" dirty="0"/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014" y="3425233"/>
            <a:ext cx="5489667" cy="3036883"/>
          </a:xfrm>
          <a:prstGeom prst="rect">
            <a:avLst/>
          </a:prstGeom>
        </p:spPr>
      </p:pic>
      <p:pic>
        <p:nvPicPr>
          <p:cNvPr id="277" name="Picture 8" descr="G:\2012_02_Global Foundries_Nikkei\assets\d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823" y="5644971"/>
            <a:ext cx="846973" cy="2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8" name="Group 277"/>
          <p:cNvGrpSpPr/>
          <p:nvPr/>
        </p:nvGrpSpPr>
        <p:grpSpPr>
          <a:xfrm>
            <a:off x="5072140" y="5185486"/>
            <a:ext cx="189977" cy="526338"/>
            <a:chOff x="2911560" y="4373373"/>
            <a:chExt cx="577679" cy="1022792"/>
          </a:xfrm>
        </p:grpSpPr>
        <p:grpSp>
          <p:nvGrpSpPr>
            <p:cNvPr id="279" name="Group 278"/>
            <p:cNvGrpSpPr/>
            <p:nvPr/>
          </p:nvGrpSpPr>
          <p:grpSpPr>
            <a:xfrm>
              <a:off x="2911560" y="4373373"/>
              <a:ext cx="577679" cy="1022792"/>
              <a:chOff x="3921760" y="4947583"/>
              <a:chExt cx="360754" cy="777273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3921760" y="4947583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3921760" y="5082787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922528" y="5220044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922528" y="5355248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3922528" y="5490261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922528" y="5625465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80" name="Rectangle 279"/>
            <p:cNvSpPr/>
            <p:nvPr/>
          </p:nvSpPr>
          <p:spPr>
            <a:xfrm>
              <a:off x="29718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2766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9718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766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9718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766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9718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2766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9718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2766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9718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2766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5348101" y="5190463"/>
            <a:ext cx="189977" cy="526338"/>
            <a:chOff x="2911560" y="4373373"/>
            <a:chExt cx="577679" cy="1022792"/>
          </a:xfrm>
        </p:grpSpPr>
        <p:grpSp>
          <p:nvGrpSpPr>
            <p:cNvPr id="299" name="Group 298"/>
            <p:cNvGrpSpPr/>
            <p:nvPr/>
          </p:nvGrpSpPr>
          <p:grpSpPr>
            <a:xfrm>
              <a:off x="2911560" y="4373373"/>
              <a:ext cx="577679" cy="1022792"/>
              <a:chOff x="3921760" y="4947583"/>
              <a:chExt cx="360754" cy="777273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3921760" y="4947583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921760" y="5082787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922528" y="5220044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922528" y="5355248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3922528" y="5490261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3922528" y="5625465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300" name="Rectangle 299"/>
            <p:cNvSpPr/>
            <p:nvPr/>
          </p:nvSpPr>
          <p:spPr>
            <a:xfrm>
              <a:off x="29718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766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29718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2766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9718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32766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29718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32766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29718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32766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29718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2766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318" name="Picture 8" descr="G:\2012_02_Global Foundries_Nikkei\assets\d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679" y="5662680"/>
            <a:ext cx="846973" cy="2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9" name="Group 318"/>
          <p:cNvGrpSpPr/>
          <p:nvPr/>
        </p:nvGrpSpPr>
        <p:grpSpPr>
          <a:xfrm>
            <a:off x="3349997" y="5203195"/>
            <a:ext cx="189977" cy="526338"/>
            <a:chOff x="2911560" y="4373373"/>
            <a:chExt cx="577679" cy="1022792"/>
          </a:xfrm>
        </p:grpSpPr>
        <p:grpSp>
          <p:nvGrpSpPr>
            <p:cNvPr id="320" name="Group 319"/>
            <p:cNvGrpSpPr/>
            <p:nvPr/>
          </p:nvGrpSpPr>
          <p:grpSpPr>
            <a:xfrm>
              <a:off x="2911560" y="4373373"/>
              <a:ext cx="577679" cy="1022792"/>
              <a:chOff x="3921760" y="4947583"/>
              <a:chExt cx="360754" cy="777273"/>
            </a:xfrm>
          </p:grpSpPr>
          <p:sp>
            <p:nvSpPr>
              <p:cNvPr id="333" name="Rectangle 332"/>
              <p:cNvSpPr/>
              <p:nvPr/>
            </p:nvSpPr>
            <p:spPr>
              <a:xfrm>
                <a:off x="3921760" y="4947583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3921760" y="5082787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3922528" y="5220044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3922528" y="5355248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3922528" y="5490261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3922528" y="5625465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321" name="Rectangle 320"/>
            <p:cNvSpPr/>
            <p:nvPr/>
          </p:nvSpPr>
          <p:spPr>
            <a:xfrm>
              <a:off x="29718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32766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9718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2766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9718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2766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9718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32766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9718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2766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29718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32766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1281224" y="5292180"/>
            <a:ext cx="638700" cy="612787"/>
            <a:chOff x="498946" y="4468048"/>
            <a:chExt cx="1383436" cy="873196"/>
          </a:xfrm>
        </p:grpSpPr>
        <p:pic>
          <p:nvPicPr>
            <p:cNvPr id="340" name="Picture 8" descr="G:\2012_02_Global Foundries_Nikkei\assets\ds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6" y="4960246"/>
              <a:ext cx="1383436" cy="38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1" name="Group 340"/>
            <p:cNvGrpSpPr/>
            <p:nvPr/>
          </p:nvGrpSpPr>
          <p:grpSpPr>
            <a:xfrm>
              <a:off x="862517" y="4468048"/>
              <a:ext cx="350824" cy="653669"/>
              <a:chOff x="1713184" y="2526030"/>
              <a:chExt cx="496809" cy="867915"/>
            </a:xfrm>
          </p:grpSpPr>
          <p:sp>
            <p:nvSpPr>
              <p:cNvPr id="352" name="Rectangle 351"/>
              <p:cNvSpPr/>
              <p:nvPr/>
            </p:nvSpPr>
            <p:spPr>
              <a:xfrm>
                <a:off x="1713184" y="2526030"/>
                <a:ext cx="496809" cy="86791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2A6EB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6EB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1758313" y="2630936"/>
                <a:ext cx="105617" cy="103698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1905425" y="2630935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058172" y="2630999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1759454" y="2768958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906566" y="2768957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2059315" y="2769021"/>
                <a:ext cx="105617" cy="103698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1759454" y="2907059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1906566" y="2907056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2059315" y="2907124"/>
                <a:ext cx="105617" cy="103698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1760595" y="3045087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1907709" y="3045088"/>
                <a:ext cx="105617" cy="103698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2060458" y="3045149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1760594" y="3188279"/>
                <a:ext cx="105617" cy="103698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1907704" y="3188290"/>
                <a:ext cx="105617" cy="103698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2060457" y="3188364"/>
                <a:ext cx="105617" cy="103698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rgbClr val="2A6EBB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1123505" y="4887634"/>
              <a:ext cx="396006" cy="262316"/>
              <a:chOff x="609601" y="2048251"/>
              <a:chExt cx="577680" cy="489307"/>
            </a:xfrm>
          </p:grpSpPr>
          <p:sp>
            <p:nvSpPr>
              <p:cNvPr id="343" name="Rectangle 342"/>
              <p:cNvSpPr/>
              <p:nvPr/>
            </p:nvSpPr>
            <p:spPr>
              <a:xfrm>
                <a:off x="609601" y="2048251"/>
                <a:ext cx="576450" cy="130784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09601" y="2226161"/>
                <a:ext cx="576450" cy="130784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610831" y="2406774"/>
                <a:ext cx="576450" cy="130784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669841" y="209448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974642" y="209448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669841" y="2276852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974642" y="227685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669840" y="2452378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974639" y="245238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8" name="Group 367"/>
          <p:cNvGrpSpPr/>
          <p:nvPr/>
        </p:nvGrpSpPr>
        <p:grpSpPr>
          <a:xfrm>
            <a:off x="3625958" y="5208172"/>
            <a:ext cx="189977" cy="526338"/>
            <a:chOff x="2911560" y="4373373"/>
            <a:chExt cx="577679" cy="1022792"/>
          </a:xfrm>
        </p:grpSpPr>
        <p:grpSp>
          <p:nvGrpSpPr>
            <p:cNvPr id="369" name="Group 368"/>
            <p:cNvGrpSpPr/>
            <p:nvPr/>
          </p:nvGrpSpPr>
          <p:grpSpPr>
            <a:xfrm>
              <a:off x="2911560" y="4373373"/>
              <a:ext cx="577679" cy="1022792"/>
              <a:chOff x="3921760" y="4947583"/>
              <a:chExt cx="360754" cy="777273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3921760" y="4947583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3921760" y="5082787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3922528" y="5220044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3922528" y="5355248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3922528" y="5490261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922528" y="5625465"/>
                <a:ext cx="359986" cy="99391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370" name="Rectangle 369"/>
            <p:cNvSpPr/>
            <p:nvPr/>
          </p:nvSpPr>
          <p:spPr>
            <a:xfrm>
              <a:off x="29718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3276600" y="44196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29718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276600" y="46019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29718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276600" y="4777486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29718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276600" y="4953000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29718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3276600" y="5135373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29718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3276600" y="5304027"/>
              <a:ext cx="152400" cy="46227"/>
            </a:xfrm>
            <a:prstGeom prst="rect">
              <a:avLst/>
            </a:prstGeom>
            <a:solidFill>
              <a:srgbClr val="002664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388" name="Picture 3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972" y="4462354"/>
            <a:ext cx="391872" cy="522360"/>
          </a:xfrm>
          <a:prstGeom prst="rect">
            <a:avLst/>
          </a:prstGeom>
        </p:spPr>
      </p:pic>
      <p:sp>
        <p:nvSpPr>
          <p:cNvPr id="389" name="Rectangle 388"/>
          <p:cNvSpPr/>
          <p:nvPr/>
        </p:nvSpPr>
        <p:spPr>
          <a:xfrm>
            <a:off x="1481005" y="4922812"/>
            <a:ext cx="968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rgbClr val="4D4D4D"/>
                </a:solidFill>
                <a:latin typeface="+mj-lt"/>
                <a:ea typeface="+mn-ea"/>
              </a:rPr>
              <a:t>Корпорация</a:t>
            </a:r>
            <a:endParaRPr lang="en-US" sz="1000" b="1" kern="0" dirty="0" smtClean="0">
              <a:solidFill>
                <a:srgbClr val="4D4D4D"/>
              </a:solidFill>
              <a:latin typeface="+mj-lt"/>
              <a:ea typeface="+mn-ea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1212421" y="5848319"/>
            <a:ext cx="6706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rgbClr val="4D4D4D"/>
                </a:solidFill>
                <a:latin typeface="+mj-lt"/>
                <a:ea typeface="+mn-ea"/>
              </a:rPr>
              <a:t>Клиент</a:t>
            </a:r>
            <a:endParaRPr lang="en-US" sz="1000" b="1" kern="0" dirty="0" smtClean="0">
              <a:solidFill>
                <a:srgbClr val="4D4D4D"/>
              </a:solidFill>
              <a:latin typeface="+mj-lt"/>
              <a:ea typeface="+mn-ea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3348678" y="5857479"/>
            <a:ext cx="7412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 smtClean="0">
                <a:solidFill>
                  <a:srgbClr val="4D4D4D"/>
                </a:solidFill>
                <a:latin typeface="+mj-lt"/>
                <a:ea typeface="+mn-ea"/>
              </a:rPr>
              <a:t>CO/PoP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5062313" y="5843802"/>
            <a:ext cx="727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 smtClean="0">
                <a:solidFill>
                  <a:srgbClr val="4D4D4D"/>
                </a:solidFill>
                <a:latin typeface="+mj-lt"/>
                <a:ea typeface="+mn-ea"/>
              </a:rPr>
              <a:t>Data Center</a:t>
            </a:r>
          </a:p>
        </p:txBody>
      </p:sp>
      <p:grpSp>
        <p:nvGrpSpPr>
          <p:cNvPr id="393" name="Group 392"/>
          <p:cNvGrpSpPr/>
          <p:nvPr/>
        </p:nvGrpSpPr>
        <p:grpSpPr>
          <a:xfrm>
            <a:off x="5994517" y="4672897"/>
            <a:ext cx="590942" cy="443029"/>
            <a:chOff x="7380735" y="1615294"/>
            <a:chExt cx="1383436" cy="827836"/>
          </a:xfrm>
        </p:grpSpPr>
        <p:pic>
          <p:nvPicPr>
            <p:cNvPr id="394" name="Picture 8" descr="G:\2012_02_Global Foundries_Nikkei\assets\ds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735" y="2146489"/>
              <a:ext cx="1383436" cy="29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5" name="Group 394"/>
            <p:cNvGrpSpPr/>
            <p:nvPr/>
          </p:nvGrpSpPr>
          <p:grpSpPr>
            <a:xfrm>
              <a:off x="7734480" y="1615294"/>
              <a:ext cx="310307" cy="652607"/>
              <a:chOff x="2911560" y="4373373"/>
              <a:chExt cx="577679" cy="1022792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911560" y="4373373"/>
                <a:ext cx="577679" cy="1022792"/>
                <a:chOff x="3921760" y="4947583"/>
                <a:chExt cx="360754" cy="777273"/>
              </a:xfrm>
            </p:grpSpPr>
            <p:sp>
              <p:nvSpPr>
                <p:cNvPr id="429" name="Rectangle 428"/>
                <p:cNvSpPr/>
                <p:nvPr/>
              </p:nvSpPr>
              <p:spPr>
                <a:xfrm>
                  <a:off x="3921760" y="4947583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3921760" y="5082787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3922528" y="5220044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3922528" y="5355248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3922528" y="5490261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3922528" y="5625465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7" name="Rectangle 416"/>
              <p:cNvSpPr/>
              <p:nvPr/>
            </p:nvSpPr>
            <p:spPr>
              <a:xfrm>
                <a:off x="29718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32766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29718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32766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29718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32766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29718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32766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29718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32766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29718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32766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396" name="Group 395"/>
            <p:cNvGrpSpPr/>
            <p:nvPr/>
          </p:nvGrpSpPr>
          <p:grpSpPr>
            <a:xfrm>
              <a:off x="8102333" y="1620271"/>
              <a:ext cx="310307" cy="652607"/>
              <a:chOff x="2911560" y="4373373"/>
              <a:chExt cx="577679" cy="1022792"/>
            </a:xfrm>
          </p:grpSpPr>
          <p:grpSp>
            <p:nvGrpSpPr>
              <p:cNvPr id="397" name="Group 396"/>
              <p:cNvGrpSpPr/>
              <p:nvPr/>
            </p:nvGrpSpPr>
            <p:grpSpPr>
              <a:xfrm>
                <a:off x="2911560" y="4373373"/>
                <a:ext cx="577679" cy="1022792"/>
                <a:chOff x="3921760" y="4947583"/>
                <a:chExt cx="360754" cy="777273"/>
              </a:xfrm>
            </p:grpSpPr>
            <p:sp>
              <p:nvSpPr>
                <p:cNvPr id="410" name="Rectangle 409"/>
                <p:cNvSpPr/>
                <p:nvPr/>
              </p:nvSpPr>
              <p:spPr>
                <a:xfrm>
                  <a:off x="3921760" y="4947583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3921760" y="5082787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3922528" y="5220044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3922528" y="5355248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3922528" y="5490261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3922528" y="5625465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8" name="Rectangle 397"/>
              <p:cNvSpPr/>
              <p:nvPr/>
            </p:nvSpPr>
            <p:spPr>
              <a:xfrm>
                <a:off x="29718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32766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29718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32766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29718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32766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29718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32766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29718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32766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29718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2766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5" name="Group 434"/>
          <p:cNvGrpSpPr/>
          <p:nvPr/>
        </p:nvGrpSpPr>
        <p:grpSpPr>
          <a:xfrm>
            <a:off x="6704333" y="5426332"/>
            <a:ext cx="590942" cy="443029"/>
            <a:chOff x="7380735" y="1615294"/>
            <a:chExt cx="1383436" cy="827836"/>
          </a:xfrm>
        </p:grpSpPr>
        <p:pic>
          <p:nvPicPr>
            <p:cNvPr id="436" name="Picture 8" descr="G:\2012_02_Global Foundries_Nikkei\assets\ds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735" y="2146489"/>
              <a:ext cx="1383436" cy="29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7" name="Group 436"/>
            <p:cNvGrpSpPr/>
            <p:nvPr/>
          </p:nvGrpSpPr>
          <p:grpSpPr>
            <a:xfrm>
              <a:off x="7734480" y="1615294"/>
              <a:ext cx="310307" cy="652607"/>
              <a:chOff x="2911560" y="4373373"/>
              <a:chExt cx="577679" cy="1022792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2911560" y="4373373"/>
                <a:ext cx="577679" cy="1022792"/>
                <a:chOff x="3921760" y="4947583"/>
                <a:chExt cx="360754" cy="777273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3921760" y="4947583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3921760" y="5082787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3922528" y="5220044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922528" y="5355248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3922528" y="5490261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922528" y="5625465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9" name="Rectangle 458"/>
              <p:cNvSpPr/>
              <p:nvPr/>
            </p:nvSpPr>
            <p:spPr>
              <a:xfrm>
                <a:off x="29718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32766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29718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32766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29718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32766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29718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32766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29718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32766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29718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32766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438" name="Group 437"/>
            <p:cNvGrpSpPr/>
            <p:nvPr/>
          </p:nvGrpSpPr>
          <p:grpSpPr>
            <a:xfrm>
              <a:off x="8102333" y="1620271"/>
              <a:ext cx="310307" cy="652607"/>
              <a:chOff x="2911560" y="4373373"/>
              <a:chExt cx="577679" cy="1022792"/>
            </a:xfrm>
          </p:grpSpPr>
          <p:grpSp>
            <p:nvGrpSpPr>
              <p:cNvPr id="439" name="Group 438"/>
              <p:cNvGrpSpPr/>
              <p:nvPr/>
            </p:nvGrpSpPr>
            <p:grpSpPr>
              <a:xfrm>
                <a:off x="2911560" y="4373373"/>
                <a:ext cx="577679" cy="1022792"/>
                <a:chOff x="3921760" y="4947583"/>
                <a:chExt cx="360754" cy="777273"/>
              </a:xfrm>
            </p:grpSpPr>
            <p:sp>
              <p:nvSpPr>
                <p:cNvPr id="452" name="Rectangle 451"/>
                <p:cNvSpPr/>
                <p:nvPr/>
              </p:nvSpPr>
              <p:spPr>
                <a:xfrm>
                  <a:off x="3921760" y="4947583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921760" y="5082787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2528" y="5220044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3922528" y="5355248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922528" y="5490261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3922528" y="5625465"/>
                  <a:ext cx="359986" cy="99391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0" name="Rectangle 439"/>
              <p:cNvSpPr/>
              <p:nvPr/>
            </p:nvSpPr>
            <p:spPr>
              <a:xfrm>
                <a:off x="29718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3276600" y="44196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29718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3276600" y="46019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29718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3276600" y="4777486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29718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3276600" y="4953000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29718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3276600" y="5135373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29718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3276600" y="5304027"/>
                <a:ext cx="152400" cy="46227"/>
              </a:xfrm>
              <a:prstGeom prst="rect">
                <a:avLst/>
              </a:prstGeom>
              <a:solidFill>
                <a:srgbClr val="002664"/>
              </a:solidFill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77" name="Straight Connector 476"/>
          <p:cNvCxnSpPr/>
          <p:nvPr/>
        </p:nvCxnSpPr>
        <p:spPr bwMode="auto">
          <a:xfrm flipH="1" flipV="1">
            <a:off x="6330253" y="5110945"/>
            <a:ext cx="3415" cy="5182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00B050"/>
            </a:solidFill>
            <a:prstDash val="sysDash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8" name="Straight Connector 477"/>
          <p:cNvCxnSpPr/>
          <p:nvPr/>
        </p:nvCxnSpPr>
        <p:spPr bwMode="auto">
          <a:xfrm flipH="1">
            <a:off x="5602396" y="5737815"/>
            <a:ext cx="10209" cy="13161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00B050"/>
            </a:solidFill>
            <a:prstDash val="sysDash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9" name="Straight Connector 478"/>
          <p:cNvCxnSpPr/>
          <p:nvPr/>
        </p:nvCxnSpPr>
        <p:spPr bwMode="auto">
          <a:xfrm flipH="1">
            <a:off x="5636423" y="5217225"/>
            <a:ext cx="5206" cy="443026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00B050"/>
            </a:solidFill>
            <a:prstDash val="sysDash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0" name="Group 479"/>
          <p:cNvGrpSpPr/>
          <p:nvPr/>
        </p:nvGrpSpPr>
        <p:grpSpPr>
          <a:xfrm>
            <a:off x="5338993" y="4698271"/>
            <a:ext cx="753064" cy="785156"/>
            <a:chOff x="5267566" y="5057740"/>
            <a:chExt cx="1230047" cy="973516"/>
          </a:xfrm>
        </p:grpSpPr>
        <p:sp>
          <p:nvSpPr>
            <p:cNvPr id="481" name="Cloud 480"/>
            <p:cNvSpPr/>
            <p:nvPr/>
          </p:nvSpPr>
          <p:spPr>
            <a:xfrm>
              <a:off x="5267566" y="5057740"/>
              <a:ext cx="1230047" cy="973516"/>
            </a:xfrm>
            <a:prstGeom prst="cloud">
              <a:avLst/>
            </a:prstGeom>
            <a:solidFill>
              <a:srgbClr val="DBEEF4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63500" dist="63500" dir="2700000" algn="tl" rotWithShape="0">
                <a:srgbClr val="000000">
                  <a:alpha val="50000"/>
                </a:srgb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A6EB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482" name="Picture 48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5207" y="5149303"/>
              <a:ext cx="658883" cy="263554"/>
            </a:xfrm>
            <a:prstGeom prst="rect">
              <a:avLst/>
            </a:prstGeom>
          </p:spPr>
        </p:pic>
        <p:pic>
          <p:nvPicPr>
            <p:cNvPr id="483" name="Picture 4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1870" y="5449110"/>
              <a:ext cx="926646" cy="136081"/>
            </a:xfrm>
            <a:prstGeom prst="rect">
              <a:avLst/>
            </a:prstGeom>
          </p:spPr>
        </p:pic>
        <p:pic>
          <p:nvPicPr>
            <p:cNvPr id="484" name="Picture 48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8314" y="5651290"/>
              <a:ext cx="589592" cy="202133"/>
            </a:xfrm>
            <a:prstGeom prst="rect">
              <a:avLst/>
            </a:prstGeom>
          </p:spPr>
        </p:pic>
      </p:grpSp>
      <p:grpSp>
        <p:nvGrpSpPr>
          <p:cNvPr id="485" name="Group 484"/>
          <p:cNvGrpSpPr/>
          <p:nvPr/>
        </p:nvGrpSpPr>
        <p:grpSpPr>
          <a:xfrm>
            <a:off x="2197795" y="3747902"/>
            <a:ext cx="87928" cy="226274"/>
            <a:chOff x="2135645" y="5319635"/>
            <a:chExt cx="727794" cy="1209379"/>
          </a:xfrm>
        </p:grpSpPr>
        <p:sp>
          <p:nvSpPr>
            <p:cNvPr id="486" name="Rounded Rectangle 485"/>
            <p:cNvSpPr/>
            <p:nvPr/>
          </p:nvSpPr>
          <p:spPr>
            <a:xfrm>
              <a:off x="2135645" y="5319635"/>
              <a:ext cx="727794" cy="1209379"/>
            </a:xfrm>
            <a:prstGeom prst="roundRect">
              <a:avLst/>
            </a:prstGeom>
            <a:solidFill>
              <a:srgbClr val="1B59BE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7" name="Rounded Rectangle 486"/>
            <p:cNvSpPr/>
            <p:nvPr/>
          </p:nvSpPr>
          <p:spPr>
            <a:xfrm>
              <a:off x="2186889" y="5414855"/>
              <a:ext cx="626788" cy="931523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2441458" y="6379224"/>
              <a:ext cx="120425" cy="104195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489" name="Picture 3" descr="C:\Users\kwade\Documents\Cyan Graphics\vFW-icon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341" y="5520571"/>
            <a:ext cx="154034" cy="2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" name="Picture 3" descr="C:\Users\kwade\Documents\Cyan Graphics\vFW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869" y="4967351"/>
            <a:ext cx="216515" cy="3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" name="Picture 4" descr="C:\Users\kwade\Documents\Cyan Graphics\vEncrypt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332" y="4623725"/>
            <a:ext cx="237468" cy="3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" name="Picture 4" descr="C:\Users\kwade\Documents\Cyan Graphics\vEncrypt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010" y="5479014"/>
            <a:ext cx="237468" cy="3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" name="Picture 2" descr="C:\Users\kwade\Documents\Cyan Graphics\vRouter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58" y="5450252"/>
            <a:ext cx="206736" cy="2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" name="Picture 7" descr="C:\Users\kwade\Documents\Cyan Graphics\VM-icon-cyan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626" y="5147953"/>
            <a:ext cx="188042" cy="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5" name="Picture 7" descr="C:\Users\kwade\Documents\Cyan Graphics\VM-icon-cyan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198" y="5486400"/>
            <a:ext cx="174158" cy="2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6" name="Straight Connector 495"/>
          <p:cNvCxnSpPr/>
          <p:nvPr/>
        </p:nvCxnSpPr>
        <p:spPr>
          <a:xfrm>
            <a:off x="1924334" y="5659515"/>
            <a:ext cx="1198801" cy="7101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headEnd type="diamond" w="med" len="med"/>
            <a:tailEnd type="diamond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7" name="Straight Connector 496"/>
          <p:cNvCxnSpPr/>
          <p:nvPr/>
        </p:nvCxnSpPr>
        <p:spPr>
          <a:xfrm>
            <a:off x="2344024" y="5037975"/>
            <a:ext cx="808370" cy="452172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headEnd type="diamond" w="med" len="med"/>
            <a:tailEnd type="diamond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8" name="Straight Connector 497"/>
          <p:cNvCxnSpPr/>
          <p:nvPr/>
        </p:nvCxnSpPr>
        <p:spPr>
          <a:xfrm>
            <a:off x="2429698" y="4347406"/>
            <a:ext cx="718957" cy="956323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headEnd type="diamond" w="med" len="med"/>
            <a:tailEnd type="diamond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9" name="Straight Connector 498"/>
          <p:cNvCxnSpPr/>
          <p:nvPr/>
        </p:nvCxnSpPr>
        <p:spPr>
          <a:xfrm>
            <a:off x="4114149" y="5668810"/>
            <a:ext cx="735894" cy="91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headEnd type="diamond" w="med" len="med"/>
            <a:tailEnd type="diamond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500" name="Group 499"/>
          <p:cNvGrpSpPr/>
          <p:nvPr/>
        </p:nvGrpSpPr>
        <p:grpSpPr>
          <a:xfrm>
            <a:off x="414861" y="1093537"/>
            <a:ext cx="2325830" cy="1085976"/>
            <a:chOff x="1949046" y="5447801"/>
            <a:chExt cx="3100301" cy="1085976"/>
          </a:xfrm>
        </p:grpSpPr>
        <p:pic>
          <p:nvPicPr>
            <p:cNvPr id="501" name="Picture 500" descr="MS-icon-2.gif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2183" y="5447801"/>
              <a:ext cx="877312" cy="650561"/>
            </a:xfrm>
            <a:prstGeom prst="rect">
              <a:avLst/>
            </a:prstGeom>
          </p:spPr>
        </p:pic>
        <p:sp>
          <p:nvSpPr>
            <p:cNvPr id="502" name="TextBox 38"/>
            <p:cNvSpPr txBox="1">
              <a:spLocks noChangeArrowheads="1"/>
            </p:cNvSpPr>
            <p:nvPr/>
          </p:nvSpPr>
          <p:spPr bwMode="auto">
            <a:xfrm>
              <a:off x="1949046" y="6053646"/>
              <a:ext cx="3100301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Новые услуги и </a:t>
              </a:r>
              <a:b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</a:b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выход на новые рынки</a:t>
              </a:r>
              <a:r>
                <a:rPr lang="en-GB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6197203" y="4332479"/>
            <a:ext cx="567981" cy="360515"/>
            <a:chOff x="6102043" y="5426255"/>
            <a:chExt cx="624808" cy="558885"/>
          </a:xfrm>
          <a:solidFill>
            <a:srgbClr val="1B489A"/>
          </a:solidFill>
        </p:grpSpPr>
        <p:sp>
          <p:nvSpPr>
            <p:cNvPr id="504" name="Oval 503"/>
            <p:cNvSpPr/>
            <p:nvPr/>
          </p:nvSpPr>
          <p:spPr>
            <a:xfrm>
              <a:off x="6102043" y="5426255"/>
              <a:ext cx="624808" cy="558885"/>
            </a:xfrm>
            <a:prstGeom prst="ellipse">
              <a:avLst/>
            </a:prstGeom>
            <a:solidFill>
              <a:srgbClr val="2A6EBB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505" name="Picture 504" descr="Screen Shot 2015-05-12 at 1.53.12 PM.png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40526"/>
            <a:stretch/>
          </p:blipFill>
          <p:spPr>
            <a:xfrm>
              <a:off x="6218042" y="5503465"/>
              <a:ext cx="376590" cy="252770"/>
            </a:xfrm>
            <a:prstGeom prst="rect">
              <a:avLst/>
            </a:prstGeom>
            <a:grpFill/>
          </p:spPr>
        </p:pic>
      </p:grpSp>
      <p:grpSp>
        <p:nvGrpSpPr>
          <p:cNvPr id="506" name="Group 505"/>
          <p:cNvGrpSpPr/>
          <p:nvPr/>
        </p:nvGrpSpPr>
        <p:grpSpPr>
          <a:xfrm>
            <a:off x="6912180" y="5002611"/>
            <a:ext cx="532493" cy="360146"/>
            <a:chOff x="7383316" y="5437556"/>
            <a:chExt cx="624808" cy="558885"/>
          </a:xfrm>
        </p:grpSpPr>
        <p:sp>
          <p:nvSpPr>
            <p:cNvPr id="507" name="Oval 506"/>
            <p:cNvSpPr/>
            <p:nvPr/>
          </p:nvSpPr>
          <p:spPr>
            <a:xfrm>
              <a:off x="7383316" y="5437556"/>
              <a:ext cx="624808" cy="558885"/>
            </a:xfrm>
            <a:prstGeom prst="ellipse">
              <a:avLst/>
            </a:prstGeom>
            <a:solidFill>
              <a:srgbClr val="2A6EBB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508" name="Picture 507" descr="Screen Shot 2015-05-12 at 2.15.41 PM.pn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0184"/>
            <a:stretch/>
          </p:blipFill>
          <p:spPr>
            <a:xfrm>
              <a:off x="7524397" y="5501789"/>
              <a:ext cx="483727" cy="297305"/>
            </a:xfrm>
            <a:prstGeom prst="rect">
              <a:avLst/>
            </a:prstGeom>
          </p:spPr>
        </p:pic>
      </p:grpSp>
      <p:grpSp>
        <p:nvGrpSpPr>
          <p:cNvPr id="509" name="Group 508"/>
          <p:cNvGrpSpPr/>
          <p:nvPr/>
        </p:nvGrpSpPr>
        <p:grpSpPr>
          <a:xfrm>
            <a:off x="4863966" y="5016376"/>
            <a:ext cx="514343" cy="346649"/>
            <a:chOff x="6748316" y="5437556"/>
            <a:chExt cx="624808" cy="558885"/>
          </a:xfrm>
        </p:grpSpPr>
        <p:sp>
          <p:nvSpPr>
            <p:cNvPr id="510" name="Oval 509"/>
            <p:cNvSpPr/>
            <p:nvPr/>
          </p:nvSpPr>
          <p:spPr>
            <a:xfrm>
              <a:off x="6748316" y="5437556"/>
              <a:ext cx="624808" cy="558885"/>
            </a:xfrm>
            <a:prstGeom prst="ellipse">
              <a:avLst/>
            </a:prstGeom>
            <a:solidFill>
              <a:srgbClr val="2A6EBB"/>
            </a:solidFill>
            <a:ln w="9525" cap="flat" cmpd="sng" algn="ctr">
              <a:noFill/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511" name="Picture 510" descr="Screen Shot 2015-05-12 at 2.15.29 PM.png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144" y="5518889"/>
              <a:ext cx="383563" cy="268658"/>
            </a:xfrm>
            <a:prstGeom prst="rect">
              <a:avLst/>
            </a:prstGeom>
          </p:spPr>
        </p:pic>
      </p:grpSp>
      <p:grpSp>
        <p:nvGrpSpPr>
          <p:cNvPr id="512" name="Group 511"/>
          <p:cNvGrpSpPr/>
          <p:nvPr/>
        </p:nvGrpSpPr>
        <p:grpSpPr>
          <a:xfrm>
            <a:off x="3115802" y="3607886"/>
            <a:ext cx="3623293" cy="647843"/>
            <a:chOff x="2667239" y="2416484"/>
            <a:chExt cx="5199098" cy="803262"/>
          </a:xfrm>
          <a:solidFill>
            <a:srgbClr val="2A6EBB"/>
          </a:solidFill>
        </p:grpSpPr>
        <p:grpSp>
          <p:nvGrpSpPr>
            <p:cNvPr id="513" name="Group 512"/>
            <p:cNvGrpSpPr/>
            <p:nvPr/>
          </p:nvGrpSpPr>
          <p:grpSpPr>
            <a:xfrm>
              <a:off x="2667239" y="2416484"/>
              <a:ext cx="5199098" cy="506240"/>
              <a:chOff x="2460871" y="2367161"/>
              <a:chExt cx="5199098" cy="531265"/>
            </a:xfrm>
            <a:grpFill/>
          </p:grpSpPr>
          <p:sp>
            <p:nvSpPr>
              <p:cNvPr id="526" name="Rounded Rectangle 525"/>
              <p:cNvSpPr/>
              <p:nvPr/>
            </p:nvSpPr>
            <p:spPr>
              <a:xfrm>
                <a:off x="2460871" y="2367161"/>
                <a:ext cx="5199098" cy="480040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76200" dist="50800" dir="27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2699176" y="2377806"/>
                <a:ext cx="4908456" cy="520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SDN/NFV Platform</a:t>
                </a:r>
              </a:p>
            </p:txBody>
          </p:sp>
        </p:grpSp>
        <p:grpSp>
          <p:nvGrpSpPr>
            <p:cNvPr id="514" name="Group 513"/>
            <p:cNvGrpSpPr/>
            <p:nvPr/>
          </p:nvGrpSpPr>
          <p:grpSpPr>
            <a:xfrm>
              <a:off x="3044721" y="2891898"/>
              <a:ext cx="1650759" cy="327848"/>
              <a:chOff x="3644241" y="2428172"/>
              <a:chExt cx="1848913" cy="319373"/>
            </a:xfrm>
            <a:grpFill/>
          </p:grpSpPr>
          <p:sp>
            <p:nvSpPr>
              <p:cNvPr id="518" name="Rounded Rectangle 517"/>
              <p:cNvSpPr/>
              <p:nvPr/>
            </p:nvSpPr>
            <p:spPr bwMode="auto">
              <a:xfrm>
                <a:off x="3644241" y="2428172"/>
                <a:ext cx="1848913" cy="31937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5C3"/>
                  </a:solidFill>
                  <a:effectLst/>
                  <a:uLnTx/>
                  <a:uFillTx/>
                  <a:latin typeface="+mj-lt"/>
                  <a:ea typeface="ヒラギノ角ゴ ProN W6" charset="0"/>
                  <a:cs typeface="ヒラギノ角ゴ ProN W6" charset="0"/>
                  <a:sym typeface="Helvetica Neue Bold Condensed" charset="0"/>
                </a:endParaRPr>
              </a:p>
            </p:txBody>
          </p:sp>
          <p:pic>
            <p:nvPicPr>
              <p:cNvPr id="519" name="Picture 7" descr="C:\Users\kwade\Documents\Cyan Graphics\VM-icon-cyan.png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3751"/>
              <a:stretch/>
            </p:blipFill>
            <p:spPr bwMode="auto">
              <a:xfrm>
                <a:off x="3961831" y="2472268"/>
                <a:ext cx="247370" cy="241180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0" name="Picture 7" descr="C:\Users\kwade\Documents\Cyan Graphics\VM-icon-cyan.png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4263" b="-2"/>
              <a:stretch/>
            </p:blipFill>
            <p:spPr bwMode="auto">
              <a:xfrm>
                <a:off x="4191145" y="2472268"/>
                <a:ext cx="247370" cy="23975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1" name="Picture 7" descr="C:\Users\kwade\Documents\Cyan Graphics\VM-icon-cyan.png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5435"/>
              <a:stretch/>
            </p:blipFill>
            <p:spPr bwMode="auto">
              <a:xfrm>
                <a:off x="4663326" y="2472268"/>
                <a:ext cx="247370" cy="23647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2" name="Picture 7" descr="C:\Users\kwade\Documents\Cyan Graphics\VM-icon-cyan.png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2890"/>
              <a:stretch/>
            </p:blipFill>
            <p:spPr bwMode="auto">
              <a:xfrm>
                <a:off x="4892640" y="2472268"/>
                <a:ext cx="247370" cy="243589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3" name="Picture 7" descr="C:\Users\kwade\Documents\Cyan Graphics\VM-icon-cyan.png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4559"/>
              <a:stretch/>
            </p:blipFill>
            <p:spPr bwMode="auto">
              <a:xfrm>
                <a:off x="4429969" y="2472268"/>
                <a:ext cx="247370" cy="23892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4" name="Picture 7" descr="C:\Users\kwade\Documents\Cyan Graphics\VM-icon-cyan.png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2875" b="-1"/>
              <a:stretch/>
            </p:blipFill>
            <p:spPr bwMode="auto">
              <a:xfrm>
                <a:off x="3728474" y="2472268"/>
                <a:ext cx="247370" cy="243633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5" name="Picture 7" descr="C:\Users\kwade\Documents\Cyan Graphics\VM-icon-cyan.png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3652"/>
              <a:stretch/>
            </p:blipFill>
            <p:spPr bwMode="auto">
              <a:xfrm>
                <a:off x="5138810" y="2472268"/>
                <a:ext cx="247370" cy="24145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15" name="Group 514"/>
            <p:cNvGrpSpPr/>
            <p:nvPr/>
          </p:nvGrpSpPr>
          <p:grpSpPr>
            <a:xfrm>
              <a:off x="5266788" y="2891900"/>
              <a:ext cx="898980" cy="315021"/>
              <a:chOff x="6247953" y="4201408"/>
              <a:chExt cx="1070984" cy="655356"/>
            </a:xfrm>
            <a:grpFill/>
          </p:grpSpPr>
          <p:sp>
            <p:nvSpPr>
              <p:cNvPr id="516" name="Rounded Rectangle 515"/>
              <p:cNvSpPr/>
              <p:nvPr/>
            </p:nvSpPr>
            <p:spPr bwMode="auto">
              <a:xfrm>
                <a:off x="6247953" y="4201408"/>
                <a:ext cx="1070984" cy="655356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5C3"/>
                  </a:solidFill>
                  <a:effectLst/>
                  <a:uLnTx/>
                  <a:uFillTx/>
                  <a:latin typeface="+mj-lt"/>
                  <a:ea typeface="ヒラギノ角ゴ ProN W6" charset="0"/>
                  <a:cs typeface="ヒラギノ角ゴ ProN W6" charset="0"/>
                  <a:sym typeface="Helvetica Neue Bold Condensed" charset="0"/>
                </a:endParaRPr>
              </a:p>
            </p:txBody>
          </p:sp>
          <p:pic>
            <p:nvPicPr>
              <p:cNvPr id="517" name="Picture 516"/>
              <p:cNvPicPr>
                <a:picLocks noChangeAspect="1"/>
              </p:cNvPicPr>
              <p:nvPr/>
            </p:nvPicPr>
            <p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571" b="1"/>
              <a:stretch/>
            </p:blipFill>
            <p:spPr>
              <a:xfrm>
                <a:off x="6381841" y="4281015"/>
                <a:ext cx="818277" cy="522816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528" name="Group 527"/>
          <p:cNvGrpSpPr/>
          <p:nvPr/>
        </p:nvGrpSpPr>
        <p:grpSpPr>
          <a:xfrm>
            <a:off x="3721148" y="1093521"/>
            <a:ext cx="1939595" cy="1284543"/>
            <a:chOff x="3447405" y="5381024"/>
            <a:chExt cx="2309071" cy="1284543"/>
          </a:xfrm>
        </p:grpSpPr>
        <p:pic>
          <p:nvPicPr>
            <p:cNvPr id="529" name="Picture 528" descr="revenue-drivers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086" y="5381024"/>
              <a:ext cx="594360" cy="594360"/>
            </a:xfrm>
            <a:prstGeom prst="rect">
              <a:avLst/>
            </a:prstGeom>
          </p:spPr>
        </p:pic>
        <p:sp>
          <p:nvSpPr>
            <p:cNvPr id="530" name="Rectangle 529"/>
            <p:cNvSpPr/>
            <p:nvPr/>
          </p:nvSpPr>
          <p:spPr>
            <a:xfrm>
              <a:off x="3447405" y="5991536"/>
              <a:ext cx="2309071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+mn-ea"/>
                </a:rPr>
                <a:t>Сокращение расходов (автоматизация)</a:t>
              </a:r>
              <a:endParaRPr lang="en-GB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grpSp>
        <p:nvGrpSpPr>
          <p:cNvPr id="531" name="Group 530"/>
          <p:cNvGrpSpPr/>
          <p:nvPr/>
        </p:nvGrpSpPr>
        <p:grpSpPr>
          <a:xfrm>
            <a:off x="5303295" y="1585672"/>
            <a:ext cx="1816256" cy="1121949"/>
            <a:chOff x="5416319" y="5261832"/>
            <a:chExt cx="2211031" cy="1121949"/>
          </a:xfrm>
        </p:grpSpPr>
        <p:pic>
          <p:nvPicPr>
            <p:cNvPr id="532" name="Picture 531" descr="channel_partners_compete.jp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4334" y="5261832"/>
              <a:ext cx="1258691" cy="891153"/>
            </a:xfrm>
            <a:prstGeom prst="rect">
              <a:avLst/>
            </a:prstGeom>
          </p:spPr>
        </p:pic>
        <p:sp>
          <p:nvSpPr>
            <p:cNvPr id="533" name="Rectangle 532"/>
            <p:cNvSpPr/>
            <p:nvPr/>
          </p:nvSpPr>
          <p:spPr>
            <a:xfrm>
              <a:off x="5416319" y="6097549"/>
              <a:ext cx="2211031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+mn-ea"/>
                </a:rPr>
                <a:t>Конкурентность</a:t>
              </a:r>
              <a:endParaRPr lang="en-GB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pic>
        <p:nvPicPr>
          <p:cNvPr id="53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2534" y="3852295"/>
            <a:ext cx="187538" cy="40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" name="Rounded Rectangle 534"/>
          <p:cNvSpPr/>
          <p:nvPr/>
        </p:nvSpPr>
        <p:spPr>
          <a:xfrm>
            <a:off x="3112545" y="3110553"/>
            <a:ext cx="3592163" cy="245826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</a:ln>
          <a:effectLst>
            <a:outerShdw blurRad="76200" dist="50800" dir="27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OSS</a:t>
            </a:r>
          </a:p>
        </p:txBody>
      </p:sp>
      <p:grpSp>
        <p:nvGrpSpPr>
          <p:cNvPr id="536" name="Group 535"/>
          <p:cNvGrpSpPr/>
          <p:nvPr/>
        </p:nvGrpSpPr>
        <p:grpSpPr>
          <a:xfrm>
            <a:off x="6888695" y="1084296"/>
            <a:ext cx="1825655" cy="1266010"/>
            <a:chOff x="7059125" y="4953000"/>
            <a:chExt cx="2078643" cy="1266010"/>
          </a:xfrm>
        </p:grpSpPr>
        <p:grpSp>
          <p:nvGrpSpPr>
            <p:cNvPr id="537" name="Group 536"/>
            <p:cNvGrpSpPr/>
            <p:nvPr/>
          </p:nvGrpSpPr>
          <p:grpSpPr>
            <a:xfrm>
              <a:off x="7620000" y="4953000"/>
              <a:ext cx="594360" cy="594360"/>
              <a:chOff x="3584684" y="5608469"/>
              <a:chExt cx="594360" cy="594360"/>
            </a:xfrm>
          </p:grpSpPr>
          <p:pic>
            <p:nvPicPr>
              <p:cNvPr id="539" name="Picture 538"/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8762" y="5642100"/>
                <a:ext cx="502920" cy="502920"/>
              </a:xfrm>
              <a:prstGeom prst="rect">
                <a:avLst/>
              </a:prstGeom>
            </p:spPr>
          </p:pic>
          <p:pic>
            <p:nvPicPr>
              <p:cNvPr id="540" name="Picture 539"/>
              <p:cNvPicPr>
                <a:picLocks/>
              </p:cNvPicPr>
              <p:nvPr/>
            </p:nvPicPr>
            <p:blipFill>
              <a:blip r:embed="rId24" cstate="screen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4684" y="5608469"/>
                <a:ext cx="594360" cy="594360"/>
              </a:xfrm>
              <a:prstGeom prst="rect">
                <a:avLst/>
              </a:prstGeom>
            </p:spPr>
          </p:pic>
        </p:grpSp>
        <p:sp>
          <p:nvSpPr>
            <p:cNvPr id="538" name="Rectangle 537"/>
            <p:cNvSpPr/>
            <p:nvPr/>
          </p:nvSpPr>
          <p:spPr>
            <a:xfrm>
              <a:off x="7059125" y="5544979"/>
              <a:ext cx="2078643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+mn-ea"/>
                </a:rPr>
                <a:t>Независимость от производителя</a:t>
              </a:r>
              <a:endParaRPr lang="en-GB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grpSp>
        <p:nvGrpSpPr>
          <p:cNvPr id="541" name="Group 540"/>
          <p:cNvGrpSpPr/>
          <p:nvPr/>
        </p:nvGrpSpPr>
        <p:grpSpPr>
          <a:xfrm>
            <a:off x="2143861" y="1751911"/>
            <a:ext cx="1814465" cy="937535"/>
            <a:chOff x="1788440" y="4876800"/>
            <a:chExt cx="2140629" cy="937535"/>
          </a:xfrm>
        </p:grpSpPr>
        <p:sp>
          <p:nvSpPr>
            <p:cNvPr id="542" name="TextBox 38"/>
            <p:cNvSpPr txBox="1">
              <a:spLocks noChangeArrowheads="1"/>
            </p:cNvSpPr>
            <p:nvPr/>
          </p:nvSpPr>
          <p:spPr bwMode="auto">
            <a:xfrm>
              <a:off x="1788440" y="5549647"/>
              <a:ext cx="2140629" cy="26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Автоматизация</a:t>
              </a:r>
              <a:endParaRPr lang="en-GB" sz="1400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543" name="Picture 542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0" y="4876800"/>
              <a:ext cx="685800" cy="685800"/>
            </a:xfrm>
            <a:prstGeom prst="rect">
              <a:avLst/>
            </a:prstGeom>
          </p:spPr>
        </p:pic>
      </p:grpSp>
      <p:sp>
        <p:nvSpPr>
          <p:cNvPr id="544" name="Rectangle 543"/>
          <p:cNvSpPr/>
          <p:nvPr/>
        </p:nvSpPr>
        <p:spPr>
          <a:xfrm>
            <a:off x="4844395" y="5180508"/>
            <a:ext cx="623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prstClr val="white"/>
                </a:solidFill>
                <a:latin typeface="+mj-lt"/>
                <a:ea typeface="+mn-ea"/>
              </a:rPr>
              <a:t>PaaS</a:t>
            </a:r>
            <a:endParaRPr lang="en-US" sz="1000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545" name="Rectangle 544"/>
          <p:cNvSpPr/>
          <p:nvPr/>
        </p:nvSpPr>
        <p:spPr>
          <a:xfrm>
            <a:off x="6205377" y="4534577"/>
            <a:ext cx="5412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prstClr val="white"/>
                </a:solidFill>
                <a:latin typeface="+mj-lt"/>
                <a:ea typeface="+mn-ea"/>
              </a:rPr>
              <a:t>IaaS</a:t>
            </a:r>
            <a:endParaRPr lang="en-US" sz="1000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546" name="Rectangle 545"/>
          <p:cNvSpPr/>
          <p:nvPr/>
        </p:nvSpPr>
        <p:spPr>
          <a:xfrm>
            <a:off x="6879471" y="5178596"/>
            <a:ext cx="652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prstClr val="white"/>
                </a:solidFill>
                <a:latin typeface="+mj-lt"/>
                <a:ea typeface="+mn-ea"/>
              </a:rPr>
              <a:t>SaaS</a:t>
            </a:r>
            <a:endParaRPr lang="en-US" sz="1000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pic>
        <p:nvPicPr>
          <p:cNvPr id="274" name="Рисунок 27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62" y="106310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6624817" y="3477463"/>
            <a:ext cx="1658168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60" idx="0"/>
          </p:cNvCxnSpPr>
          <p:nvPr/>
        </p:nvCxnSpPr>
        <p:spPr>
          <a:xfrm>
            <a:off x="7424060" y="2026789"/>
            <a:ext cx="28089" cy="12073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2"/>
            <a:endCxn id="47" idx="0"/>
          </p:cNvCxnSpPr>
          <p:nvPr/>
        </p:nvCxnSpPr>
        <p:spPr>
          <a:xfrm>
            <a:off x="7424060" y="1960038"/>
            <a:ext cx="997182" cy="114709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9" idx="2"/>
            <a:endCxn id="45" idx="0"/>
          </p:cNvCxnSpPr>
          <p:nvPr/>
        </p:nvCxnSpPr>
        <p:spPr>
          <a:xfrm flipH="1">
            <a:off x="6513283" y="1960038"/>
            <a:ext cx="910777" cy="12305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кита современной сети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3913" y="1160419"/>
            <a:ext cx="2742062" cy="304800"/>
          </a:xfrm>
          <a:prstGeom prst="rect">
            <a:avLst/>
          </a:prstGeom>
          <a:solidFill>
            <a:srgbClr val="0069B9"/>
          </a:solidFill>
          <a:ln w="9525" cap="flat" cmpd="sng" algn="ctr">
            <a:noFill/>
            <a:prstDash val="solid"/>
          </a:ln>
          <a:effectLst/>
        </p:spPr>
        <p:txBody>
          <a:bodyPr lIns="13716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alpha val="99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Управление сетью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alpha val="99000"/>
                </a:prstClr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2774" y="3701213"/>
            <a:ext cx="2743200" cy="193893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wrap="square" tIns="9144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Акцент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 </a:t>
            </a:r>
            <a:r>
              <a:rPr lang="ru-RU" sz="1600" kern="0" dirty="0" smtClean="0">
                <a:solidFill>
                  <a:srgbClr val="002664">
                    <a:alpha val="99000"/>
                  </a:srgbClr>
                </a:solidFill>
                <a:latin typeface="Calibri"/>
                <a:sym typeface="Wingdings" pitchFamily="2" charset="2"/>
              </a:rPr>
              <a:t>человеческие ресурсы</a:t>
            </a:r>
            <a:r>
              <a:rPr lang="en-US" sz="1600" kern="0" dirty="0" smtClean="0">
                <a:solidFill>
                  <a:srgbClr val="002664">
                    <a:alpha val="99000"/>
                  </a:srgbClr>
                </a:solidFill>
                <a:latin typeface="Calibri"/>
                <a:sym typeface="Wingdings" pitchFamily="2" charset="2"/>
              </a:rPr>
              <a:t> </a:t>
            </a:r>
            <a:r>
              <a:rPr lang="ru-RU" sz="1600" kern="0" dirty="0" smtClean="0">
                <a:solidFill>
                  <a:srgbClr val="002664">
                    <a:alpha val="99000"/>
                  </a:srgbClr>
                </a:solidFill>
                <a:latin typeface="Calibri"/>
                <a:sym typeface="Wingdings" pitchFamily="2" charset="2"/>
              </a:rPr>
              <a:t>и работоспособность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2664">
                  <a:alpha val="99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Контроль за оборудованием и виртуальными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эл-ми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2664">
                  <a:alpha val="99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2773" y="1160419"/>
            <a:ext cx="2743201" cy="4206238"/>
          </a:xfrm>
          <a:prstGeom prst="rect">
            <a:avLst/>
          </a:prstGeom>
          <a:noFill/>
          <a:ln w="9525" cap="flat" cmpd="sng" algn="ctr">
            <a:solidFill>
              <a:srgbClr val="2A6EBB"/>
            </a:solidFill>
            <a:prstDash val="solid"/>
          </a:ln>
          <a:effectLst>
            <a:outerShdw blurRad="76200" dist="50800" dir="27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22174" y="1160419"/>
            <a:ext cx="2743202" cy="4953000"/>
            <a:chOff x="3200400" y="1219200"/>
            <a:chExt cx="2743202" cy="4953000"/>
          </a:xfrm>
        </p:grpSpPr>
        <p:sp>
          <p:nvSpPr>
            <p:cNvPr id="28" name="Rectangle 27"/>
            <p:cNvSpPr/>
            <p:nvPr/>
          </p:nvSpPr>
          <p:spPr>
            <a:xfrm>
              <a:off x="3201540" y="1219200"/>
              <a:ext cx="2742062" cy="304800"/>
            </a:xfrm>
            <a:prstGeom prst="rect">
              <a:avLst/>
            </a:prstGeom>
            <a:solidFill>
              <a:srgbClr val="0069B9"/>
            </a:solidFill>
            <a:ln w="9525" cap="flat" cmpd="sng" algn="ctr">
              <a:noFill/>
              <a:prstDash val="solid"/>
            </a:ln>
            <a:effectLst/>
          </p:spPr>
          <p:txBody>
            <a:bodyPr lIns="13716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SDN Control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00401" y="3759994"/>
              <a:ext cx="2743200" cy="241220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tIns="9144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1" indent="-2857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200"/>
                </a:spcAft>
                <a:buClrTx/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Акцент</a:t>
              </a:r>
              <a:r>
                <a:rPr lang="en-US" sz="1600" kern="0" dirty="0" smtClean="0">
                  <a:solidFill>
                    <a:srgbClr val="002664">
                      <a:alpha val="99000"/>
                    </a:srgbClr>
                  </a:solidFill>
                  <a:latin typeface="Calibri"/>
                  <a:sym typeface="Wingdings" pitchFamily="2" charset="2"/>
                </a:rPr>
                <a:t>:  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автоматизация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 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и организация услуг 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endParaRPr>
            </a:p>
            <a:p>
              <a:pPr marL="285750" marR="0" lvl="1" indent="-2857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200"/>
                </a:spcAft>
                <a:buClrTx/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Централизация 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CP 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и упрощение сети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0400" y="1219200"/>
              <a:ext cx="2743201" cy="4206238"/>
            </a:xfrm>
            <a:prstGeom prst="rect">
              <a:avLst/>
            </a:prstGeom>
            <a:noFill/>
            <a:ln w="9525" cap="flat" cmpd="sng" algn="ctr">
              <a:solidFill>
                <a:srgbClr val="2A6EBB"/>
              </a:solidFill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41574" y="1160419"/>
            <a:ext cx="2744340" cy="4953000"/>
            <a:chOff x="6094861" y="1219200"/>
            <a:chExt cx="2744340" cy="4953000"/>
          </a:xfrm>
        </p:grpSpPr>
        <p:sp>
          <p:nvSpPr>
            <p:cNvPr id="33" name="Rectangle 32"/>
            <p:cNvSpPr/>
            <p:nvPr/>
          </p:nvSpPr>
          <p:spPr>
            <a:xfrm>
              <a:off x="6096000" y="1219200"/>
              <a:ext cx="2742062" cy="304800"/>
            </a:xfrm>
            <a:prstGeom prst="rect">
              <a:avLst/>
            </a:prstGeom>
            <a:solidFill>
              <a:srgbClr val="0069B9"/>
            </a:solidFill>
            <a:ln w="9525" cap="flat" cmpd="sng" algn="ctr">
              <a:noFill/>
              <a:prstDash val="solid"/>
            </a:ln>
            <a:effectLst/>
          </p:spPr>
          <p:txBody>
            <a:bodyPr lIns="13716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>
                      <a:alpha val="99000"/>
                    </a:prstClr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Оркестрация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alpha val="99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4861" y="3759994"/>
              <a:ext cx="2743200" cy="2412206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tIns="9144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1" indent="-2857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200"/>
                </a:spcAft>
                <a:buClrTx/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Акцент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: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 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Сквозные услуги для клиентов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 – 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истинный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2664">
                      <a:alpha val="99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 E2E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endParaRPr>
            </a:p>
            <a:p>
              <a:pPr marL="285750" marR="0" lvl="1" indent="-2857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200"/>
                </a:spcAft>
                <a:buClrTx/>
                <a:buSzPct val="100000"/>
                <a:buFontTx/>
                <a:buBlip>
                  <a:blip r:embed="rId2"/>
                </a:buBlip>
                <a:tabLst/>
                <a:defRPr/>
              </a:pPr>
              <a:r>
                <a:rPr lang="ru-RU" sz="1600" kern="0" dirty="0" smtClean="0">
                  <a:solidFill>
                    <a:srgbClr val="002664">
                      <a:alpha val="99000"/>
                    </a:srgbClr>
                  </a:solidFill>
                  <a:latin typeface="Calibri"/>
                  <a:sym typeface="Wingdings" pitchFamily="2" charset="2"/>
                </a:rPr>
                <a:t>Использование абстракции для создания услуг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664">
                    <a:alpha val="9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1219200"/>
              <a:ext cx="2743201" cy="4206238"/>
            </a:xfrm>
            <a:prstGeom prst="rect">
              <a:avLst/>
            </a:prstGeom>
            <a:noFill/>
            <a:ln w="9525" cap="flat" cmpd="sng" algn="ctr">
              <a:solidFill>
                <a:srgbClr val="2A6EBB"/>
              </a:solidFill>
              <a:prstDash val="solid"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19" descr="blue planet app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63" y="2131220"/>
            <a:ext cx="2444105" cy="912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92" y="2013247"/>
            <a:ext cx="1735207" cy="88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3091" y="1611085"/>
            <a:ext cx="1963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Запрос на обслуживание</a:t>
            </a:r>
            <a:endParaRPr lang="en-US" sz="1000" i="1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4694995" y="1857306"/>
            <a:ext cx="1" cy="1450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24" y="3080610"/>
            <a:ext cx="2053544" cy="36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3799114" y="3156019"/>
            <a:ext cx="1883229" cy="131467"/>
          </a:xfrm>
          <a:custGeom>
            <a:avLst/>
            <a:gdLst>
              <a:gd name="connsiteX0" fmla="*/ 0 w 1883229"/>
              <a:gd name="connsiteY0" fmla="*/ 109695 h 131467"/>
              <a:gd name="connsiteX1" fmla="*/ 468086 w 1883229"/>
              <a:gd name="connsiteY1" fmla="*/ 77038 h 131467"/>
              <a:gd name="connsiteX2" fmla="*/ 1110343 w 1883229"/>
              <a:gd name="connsiteY2" fmla="*/ 838 h 131467"/>
              <a:gd name="connsiteX3" fmla="*/ 1883229 w 1883229"/>
              <a:gd name="connsiteY3" fmla="*/ 131467 h 13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229" h="131467">
                <a:moveTo>
                  <a:pt x="0" y="109695"/>
                </a:moveTo>
                <a:cubicBezTo>
                  <a:pt x="141514" y="102438"/>
                  <a:pt x="283029" y="95181"/>
                  <a:pt x="468086" y="77038"/>
                </a:cubicBezTo>
                <a:cubicBezTo>
                  <a:pt x="653143" y="58895"/>
                  <a:pt x="874486" y="-8234"/>
                  <a:pt x="1110343" y="838"/>
                </a:cubicBezTo>
                <a:cubicBezTo>
                  <a:pt x="1346200" y="9909"/>
                  <a:pt x="1614714" y="70688"/>
                  <a:pt x="1883229" y="131467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12711" y="2895600"/>
            <a:ext cx="0" cy="18501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13855" y="2895600"/>
            <a:ext cx="248744" cy="24490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27392" y="2910695"/>
            <a:ext cx="136635" cy="24532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287595" y="2910695"/>
            <a:ext cx="68319" cy="22981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286503" y="2056791"/>
            <a:ext cx="2275114" cy="348953"/>
            <a:chOff x="6275617" y="2013247"/>
            <a:chExt cx="2275114" cy="348953"/>
          </a:xfrm>
        </p:grpSpPr>
        <p:sp>
          <p:nvSpPr>
            <p:cNvPr id="8" name="Rounded Rectangle 7"/>
            <p:cNvSpPr/>
            <p:nvPr/>
          </p:nvSpPr>
          <p:spPr>
            <a:xfrm>
              <a:off x="6275617" y="2013247"/>
              <a:ext cx="2275114" cy="348953"/>
            </a:xfrm>
            <a:prstGeom prst="roundRect">
              <a:avLst/>
            </a:prstGeom>
            <a:solidFill>
              <a:srgbClr val="0069B9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2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8270" y="2036457"/>
              <a:ext cx="1992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Service Orchestration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86503" y="1611085"/>
            <a:ext cx="2275114" cy="348953"/>
            <a:chOff x="6275617" y="2013247"/>
            <a:chExt cx="2275114" cy="348953"/>
          </a:xfrm>
          <a:solidFill>
            <a:schemeClr val="bg1">
              <a:lumMod val="65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6275617" y="2013247"/>
              <a:ext cx="2275114" cy="34895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2"/>
                </a:solidFill>
                <a:ea typeface="ＭＳ Ｐゴシック" pitchFamily="34" charset="-12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18270" y="2036457"/>
              <a:ext cx="199208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OSS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286502" y="2605444"/>
            <a:ext cx="658583" cy="311928"/>
          </a:xfrm>
          <a:prstGeom prst="round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095907" y="2598767"/>
            <a:ext cx="658583" cy="311928"/>
          </a:xfrm>
          <a:prstGeom prst="round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903034" y="2598767"/>
            <a:ext cx="658583" cy="311928"/>
          </a:xfrm>
          <a:prstGeom prst="round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0475" y="2587881"/>
            <a:ext cx="9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NFV</a:t>
            </a:r>
          </a:p>
          <a:p>
            <a:pPr algn="ctr"/>
            <a:r>
              <a:rPr lang="en-US" sz="800" dirty="0" smtClean="0"/>
              <a:t>MANO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54490" y="2578818"/>
            <a:ext cx="9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DC</a:t>
            </a:r>
          </a:p>
          <a:p>
            <a:pPr algn="ctr"/>
            <a:r>
              <a:rPr lang="en-US" sz="800" dirty="0" smtClean="0"/>
              <a:t>Controller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977807" y="2598763"/>
            <a:ext cx="9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WAN</a:t>
            </a:r>
          </a:p>
          <a:p>
            <a:pPr algn="ctr"/>
            <a:r>
              <a:rPr lang="en-US" sz="800" dirty="0" smtClean="0"/>
              <a:t>Controller</a:t>
            </a:r>
            <a:endParaRPr lang="en-US" sz="8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5198" y="3190628"/>
            <a:ext cx="416170" cy="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8282985" y="3107130"/>
            <a:ext cx="276514" cy="462916"/>
            <a:chOff x="6553200" y="4648200"/>
            <a:chExt cx="762000" cy="1143000"/>
          </a:xfrm>
        </p:grpSpPr>
        <p:sp>
          <p:nvSpPr>
            <p:cNvPr id="47" name="Rectangle 46"/>
            <p:cNvSpPr/>
            <p:nvPr/>
          </p:nvSpPr>
          <p:spPr>
            <a:xfrm>
              <a:off x="6553200" y="4648200"/>
              <a:ext cx="762000" cy="1143000"/>
            </a:xfrm>
            <a:prstGeom prst="rect">
              <a:avLst/>
            </a:prstGeom>
            <a:solidFill>
              <a:srgbClr val="BFBFBF"/>
            </a:solidFill>
            <a:ln w="19050" cmpd="sng">
              <a:solidFill>
                <a:srgbClr val="BFBFB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29400" y="48006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58000" y="48006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86600" y="48006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29400" y="50292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50292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86600" y="50292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29400" y="52578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58000" y="52578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86600" y="52578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29400" y="54864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58000" y="54864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086600" y="5486400"/>
              <a:ext cx="152400" cy="7620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26" y="3234172"/>
            <a:ext cx="690046" cy="385217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68" y="3243826"/>
            <a:ext cx="373518" cy="21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39" y="3248109"/>
            <a:ext cx="373518" cy="21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62" y="106310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4706326" y="1234516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+mj-lt"/>
              </a:rPr>
              <a:t>REST APIs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970347" y="1944245"/>
            <a:ext cx="925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FCAPS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Inventory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Topology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</a:rPr>
              <a:t>...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64936" y="1262141"/>
            <a:ext cx="77244" cy="382044"/>
            <a:chOff x="0" y="1271392"/>
            <a:chExt cx="77244" cy="38204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271392"/>
              <a:ext cx="0" cy="382044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9666" y="1271392"/>
              <a:ext cx="0" cy="382044"/>
            </a:xfrm>
            <a:prstGeom prst="line">
              <a:avLst/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244" y="1271392"/>
              <a:ext cx="0" cy="382044"/>
            </a:xfrm>
            <a:prstGeom prst="line">
              <a:avLst/>
            </a:prstGeom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 flipH="1" flipV="1">
            <a:off x="6280036" y="1528403"/>
            <a:ext cx="995609" cy="740616"/>
          </a:xfrm>
          <a:prstGeom prst="line">
            <a:avLst/>
          </a:prstGeom>
          <a:ln>
            <a:solidFill>
              <a:srgbClr val="4D4D4D"/>
            </a:solidFill>
            <a:prstDash val="solid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678428" y="1950638"/>
            <a:ext cx="829530" cy="67389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410200" y="1554095"/>
            <a:ext cx="0" cy="691215"/>
          </a:xfrm>
          <a:prstGeom prst="line">
            <a:avLst/>
          </a:prstGeom>
          <a:ln>
            <a:solidFill>
              <a:srgbClr val="4D4D4D"/>
            </a:solidFill>
            <a:prstDash val="solid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634121" y="1533817"/>
            <a:ext cx="999693" cy="735202"/>
          </a:xfrm>
          <a:prstGeom prst="line">
            <a:avLst/>
          </a:prstGeom>
          <a:ln>
            <a:solidFill>
              <a:srgbClr val="4D4D4D"/>
            </a:solidFill>
            <a:prstDash val="solid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472014" y="1533816"/>
            <a:ext cx="0" cy="691215"/>
          </a:xfrm>
          <a:prstGeom prst="line">
            <a:avLst/>
          </a:prstGeom>
          <a:ln>
            <a:solidFill>
              <a:srgbClr val="4D4D4D"/>
            </a:solidFill>
            <a:prstDash val="solid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038600" y="1960013"/>
            <a:ext cx="914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FCAPS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Inventory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Topology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...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791200" y="1960013"/>
            <a:ext cx="914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FCAPS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Inventory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Topology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...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44403" y="1967454"/>
            <a:ext cx="914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FCAPS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Inventory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Topology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+mj-lt"/>
              </a:rPr>
              <a:t>...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676400" y="1261382"/>
            <a:ext cx="5997470" cy="1028989"/>
            <a:chOff x="1676400" y="1579921"/>
            <a:chExt cx="5997470" cy="1319004"/>
          </a:xfrm>
        </p:grpSpPr>
        <p:cxnSp>
          <p:nvCxnSpPr>
            <p:cNvPr id="116" name="Straight Connector 115"/>
            <p:cNvCxnSpPr/>
            <p:nvPr/>
          </p:nvCxnSpPr>
          <p:spPr>
            <a:xfrm flipH="1" flipV="1">
              <a:off x="6449136" y="1958833"/>
              <a:ext cx="1224734" cy="940092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  <a:headEnd type="diamond" w="med" len="med"/>
              <a:tailEnd type="diamond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ed Rectangle 116"/>
            <p:cNvSpPr/>
            <p:nvPr/>
          </p:nvSpPr>
          <p:spPr>
            <a:xfrm>
              <a:off x="1676400" y="1579921"/>
              <a:ext cx="5486400" cy="3867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OSS/BSS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4103867" y="1938346"/>
            <a:ext cx="829530" cy="703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876070" y="1967454"/>
            <a:ext cx="829530" cy="673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481486" y="1953424"/>
            <a:ext cx="829530" cy="67389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99159" y="1247560"/>
            <a:ext cx="1688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  <a:latin typeface="+mj-lt"/>
              </a:rPr>
              <a:t>End-to-End</a:t>
            </a:r>
            <a:br>
              <a:rPr lang="en-US" sz="105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1050" b="1" dirty="0" smtClean="0">
                <a:solidFill>
                  <a:srgbClr val="000000"/>
                </a:solidFill>
                <a:latin typeface="+mj-lt"/>
              </a:rPr>
              <a:t>Service </a:t>
            </a:r>
            <a:r>
              <a:rPr lang="en-US" sz="1050" b="1" dirty="0">
                <a:solidFill>
                  <a:srgbClr val="000000"/>
                </a:solidFill>
                <a:latin typeface="+mj-lt"/>
              </a:rPr>
              <a:t>Provisioning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000000"/>
                </a:solidFill>
                <a:latin typeface="+mj-lt"/>
              </a:rPr>
              <a:t>FCAPS, Inventory…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07958" y="1453163"/>
            <a:ext cx="5791201" cy="304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63500">
              <a:srgbClr val="0069B9">
                <a:alpha val="40000"/>
              </a:srgbClr>
            </a:glow>
            <a:outerShdw blurRad="762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Multi-Domain Service Orchestration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Складываем всё вместе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3805083"/>
            <a:ext cx="8667750" cy="2218157"/>
          </a:xfrm>
        </p:spPr>
        <p:txBody>
          <a:bodyPr>
            <a:normAutofit/>
          </a:bodyPr>
          <a:lstStyle/>
          <a:p>
            <a:r>
              <a:rPr lang="en-US" dirty="0" smtClean="0"/>
              <a:t>MDSO</a:t>
            </a:r>
          </a:p>
          <a:p>
            <a:pPr lvl="1"/>
            <a:r>
              <a:rPr lang="ru-RU" sz="1600" dirty="0" smtClean="0"/>
              <a:t>Введение уровней абстракции для независимости от физической и виртуальной инфраструктуры</a:t>
            </a:r>
            <a:endParaRPr lang="en-US" sz="1600" dirty="0" smtClean="0"/>
          </a:p>
          <a:p>
            <a:r>
              <a:rPr lang="ru-RU" dirty="0" smtClean="0"/>
              <a:t>Последние новшества в разработке ПО для упрощения автоматизации, масштабирования и эффективности</a:t>
            </a:r>
            <a:endParaRPr lang="en-US" dirty="0" smtClean="0"/>
          </a:p>
          <a:p>
            <a:pPr lvl="1"/>
            <a:r>
              <a:rPr lang="ru-RU" sz="1600" dirty="0" smtClean="0"/>
              <a:t>Например</a:t>
            </a:r>
            <a:r>
              <a:rPr lang="en-US" sz="1600" dirty="0" smtClean="0"/>
              <a:t>:  Micro-services, </a:t>
            </a:r>
            <a:r>
              <a:rPr lang="en-US" sz="1600" dirty="0"/>
              <a:t>Docker, </a:t>
            </a:r>
            <a:r>
              <a:rPr lang="en-US" sz="1600" dirty="0" smtClean="0"/>
              <a:t>TOSCA, </a:t>
            </a:r>
            <a:r>
              <a:rPr lang="ru-RU" sz="1600" dirty="0" smtClean="0"/>
              <a:t>и т.д.</a:t>
            </a:r>
            <a:endParaRPr lang="en-US" sz="16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533400" y="2099574"/>
            <a:ext cx="1828800" cy="1278597"/>
            <a:chOff x="533400" y="2099574"/>
            <a:chExt cx="1828800" cy="1278597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235171"/>
              <a:ext cx="1828800" cy="1143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81213" y="2544679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Legacy</a:t>
              </a:r>
              <a:br>
                <a:rPr lang="en-US" sz="12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2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Network</a:t>
              </a:r>
              <a:endPara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89712" y="2099574"/>
              <a:ext cx="989394" cy="42074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 smtClean="0">
                  <a:solidFill>
                    <a:schemeClr val="bg1"/>
                  </a:solidFill>
                  <a:latin typeface="Calibri"/>
                </a:rPr>
                <a:t>NMS</a:t>
              </a:r>
              <a:endParaRPr lang="en-US" sz="1400" dirty="0">
                <a:solidFill>
                  <a:schemeClr val="bg1"/>
                </a:solidFill>
                <a:latin typeface="Calibri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86994" y="3037482"/>
              <a:ext cx="1371600" cy="227708"/>
              <a:chOff x="939394" y="3356028"/>
              <a:chExt cx="1371600" cy="227708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939394" y="3469358"/>
                <a:ext cx="1371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 descr="vRouter-icon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944" y="3359446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43" name="Picture 42" descr="vRouter-icon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283" y="3363914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44" name="Picture 43" descr="vRouter-icon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339" y="3356028"/>
                <a:ext cx="219822" cy="219822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2589912" y="2099574"/>
            <a:ext cx="1828800" cy="1278131"/>
            <a:chOff x="2589912" y="2099574"/>
            <a:chExt cx="1828800" cy="1278131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912" y="2234705"/>
              <a:ext cx="1828800" cy="1143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818512" y="2561380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Software-</a:t>
              </a:r>
              <a:b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</a:br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Defined WAN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14814" y="2099574"/>
              <a:ext cx="989394" cy="42074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WAN SDN Controller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854309" y="3038302"/>
              <a:ext cx="1371600" cy="227708"/>
              <a:chOff x="3006709" y="3356848"/>
              <a:chExt cx="1371600" cy="22770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006709" y="3469213"/>
                <a:ext cx="1371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 descr="vRouter-icon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6004" y="3360266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46" name="Picture 45" descr="vRouter-icon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2598" y="3364734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47" name="Picture 46" descr="vRouter-icon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3692" y="3356848"/>
                <a:ext cx="219822" cy="219822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6477000" y="2099574"/>
            <a:ext cx="1828800" cy="1278597"/>
            <a:chOff x="6477000" y="2099574"/>
            <a:chExt cx="1828800" cy="1278597"/>
          </a:xfrm>
        </p:grpSpPr>
        <p:pic>
          <p:nvPicPr>
            <p:cNvPr id="48" name="Picture 4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235171"/>
              <a:ext cx="1828800" cy="11430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6909489" y="2099574"/>
              <a:ext cx="1028244" cy="42074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DC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SDN Controller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44012" y="2558423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Data </a:t>
              </a:r>
              <a:b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</a:br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Center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705600" y="3037482"/>
              <a:ext cx="1472184" cy="223828"/>
              <a:chOff x="6858000" y="3356028"/>
              <a:chExt cx="1472184" cy="22382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858000" y="3469832"/>
                <a:ext cx="14721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 descr="vRouter-icon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5990" y="3360033"/>
                <a:ext cx="219822" cy="219823"/>
              </a:xfrm>
              <a:prstGeom prst="rect">
                <a:avLst/>
              </a:prstGeom>
            </p:spPr>
          </p:pic>
          <p:pic>
            <p:nvPicPr>
              <p:cNvPr id="50" name="Picture 49" descr="vRouter-icon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0" y="3359919"/>
                <a:ext cx="219822" cy="219823"/>
              </a:xfrm>
              <a:prstGeom prst="rect">
                <a:avLst/>
              </a:prstGeom>
            </p:spPr>
          </p:pic>
          <p:pic>
            <p:nvPicPr>
              <p:cNvPr id="67" name="Picture 66" descr="vRouter-icon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5873" y="3356028"/>
                <a:ext cx="219822" cy="219822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540685" y="2099574"/>
            <a:ext cx="1828800" cy="1278131"/>
            <a:chOff x="4540685" y="2099574"/>
            <a:chExt cx="1828800" cy="12781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685" y="2235171"/>
              <a:ext cx="1828800" cy="114253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754025" y="2558424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NFV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Cloud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2509" y="2099574"/>
              <a:ext cx="698691" cy="42074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st="508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NFVO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69285" y="2980374"/>
              <a:ext cx="1371600" cy="296606"/>
              <a:chOff x="4921685" y="3298920"/>
              <a:chExt cx="1371600" cy="29660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921685" y="3475216"/>
                <a:ext cx="1371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 descr="VNF-circle-icon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3446" y="3314326"/>
                <a:ext cx="241616" cy="256018"/>
              </a:xfrm>
              <a:prstGeom prst="rect">
                <a:avLst/>
              </a:prstGeom>
            </p:spPr>
          </p:pic>
          <p:pic>
            <p:nvPicPr>
              <p:cNvPr id="40" name="Picture 39" descr="VM-icon-cyan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175" y="3308696"/>
                <a:ext cx="253734" cy="286830"/>
              </a:xfrm>
              <a:prstGeom prst="rect">
                <a:avLst/>
              </a:prstGeom>
            </p:spPr>
          </p:pic>
          <p:pic>
            <p:nvPicPr>
              <p:cNvPr id="68" name="Picture 67" descr="VM-icon-cyan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3298920"/>
                <a:ext cx="253734" cy="28683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641279" y="2926996"/>
            <a:ext cx="7687524" cy="348005"/>
            <a:chOff x="582289" y="2909299"/>
            <a:chExt cx="7687524" cy="348005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914332" y="3126604"/>
              <a:ext cx="7005056" cy="0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89" y="2910960"/>
              <a:ext cx="346344" cy="34634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469" y="2909299"/>
              <a:ext cx="346344" cy="346344"/>
            </a:xfrm>
            <a:prstGeom prst="rect">
              <a:avLst/>
            </a:prstGeom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62" y="106310"/>
            <a:ext cx="466779" cy="4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1.94444E-6 -0.046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418E-7 L 0.06285 -7.77418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7.77418E-7 L -0.02275 -7.77418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418E-7 L -0.05 -7.77418E-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7.77418E-7 L 0.02292 -7.77418E-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8437E-6 L -0.14757 4.8843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6809E-6 L -0.05382 4.46809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3" grpId="0"/>
      <p:bldP spid="123" grpId="0" animBg="1"/>
      <p:bldP spid="110" grpId="0"/>
      <p:bldP spid="122" grpId="0" animBg="1"/>
      <p:bldP spid="121" grpId="0" animBg="1"/>
      <p:bldP spid="120" grpId="0" animBg="1"/>
      <p:bldP spid="51" grpId="0"/>
      <p:bldP spid="5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Ciena</a:t>
            </a:r>
            <a:r>
              <a:rPr lang="en-US" dirty="0" smtClean="0"/>
              <a:t> Blue </a:t>
            </a:r>
            <a:r>
              <a:rPr lang="en-US" dirty="0"/>
              <a:t>Planet Software Suite</a:t>
            </a:r>
            <a:br>
              <a:rPr lang="en-US" dirty="0"/>
            </a:br>
            <a:r>
              <a:rPr lang="ru-RU" sz="1800" dirty="0" smtClean="0"/>
              <a:t>Модульность</a:t>
            </a:r>
            <a:r>
              <a:rPr lang="en-US" sz="1800" dirty="0" smtClean="0"/>
              <a:t>, </a:t>
            </a:r>
            <a:r>
              <a:rPr lang="ru-RU" sz="1800" dirty="0"/>
              <a:t>м</a:t>
            </a:r>
            <a:r>
              <a:rPr lang="ru-RU" sz="1800" dirty="0" smtClean="0"/>
              <a:t>асштабируемость</a:t>
            </a:r>
            <a:r>
              <a:rPr lang="en-US" sz="1800" dirty="0" smtClean="0"/>
              <a:t> </a:t>
            </a:r>
            <a:r>
              <a:rPr lang="ru-RU" sz="1800" dirty="0" smtClean="0"/>
              <a:t>и поддержка разных производителей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064469" y="3196739"/>
            <a:ext cx="0" cy="109728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51983" y="3196739"/>
            <a:ext cx="0" cy="109728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71339" y="3205197"/>
            <a:ext cx="0" cy="109728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992" y="1875491"/>
            <a:ext cx="4835245" cy="136241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72764" y="3236005"/>
            <a:ext cx="0" cy="1056117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313" y="3550562"/>
            <a:ext cx="955539" cy="30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677" y="2907547"/>
            <a:ext cx="305372" cy="28906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1665" y="4299780"/>
            <a:ext cx="5258222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1663" y="4297883"/>
            <a:ext cx="0" cy="64008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9885" y="4294019"/>
            <a:ext cx="0" cy="64008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17052" y="2318320"/>
            <a:ext cx="8643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4D4D4D"/>
                </a:solidFill>
                <a:cs typeface="Arial" pitchFamily="34" charset="0"/>
              </a:rPr>
              <a:t>Open APIs</a:t>
            </a:r>
            <a:endParaRPr lang="en-US" sz="105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07774" y="4588421"/>
            <a:ext cx="1371957" cy="1143000"/>
            <a:chOff x="6477000" y="2235171"/>
            <a:chExt cx="1828800" cy="1143000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7000" y="2235171"/>
              <a:ext cx="1828800" cy="1143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40391" y="2486026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Datacenter/</a:t>
              </a:r>
            </a:p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CORD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705600" y="3037482"/>
              <a:ext cx="1472184" cy="223828"/>
              <a:chOff x="6858000" y="3356028"/>
              <a:chExt cx="1472184" cy="22382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858000" y="3469832"/>
                <a:ext cx="14721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18" descr="vRouter-icon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35990" y="3360033"/>
                <a:ext cx="219822" cy="219823"/>
              </a:xfrm>
              <a:prstGeom prst="rect">
                <a:avLst/>
              </a:prstGeom>
            </p:spPr>
          </p:pic>
          <p:pic>
            <p:nvPicPr>
              <p:cNvPr id="20" name="Picture 19" descr="vRouter-icon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1000" y="3359919"/>
                <a:ext cx="219822" cy="219823"/>
              </a:xfrm>
              <a:prstGeom prst="rect">
                <a:avLst/>
              </a:prstGeom>
            </p:spPr>
          </p:pic>
          <p:pic>
            <p:nvPicPr>
              <p:cNvPr id="21" name="Picture 20" descr="vRouter-icon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5873" y="3356028"/>
                <a:ext cx="219822" cy="219822"/>
              </a:xfrm>
              <a:prstGeom prst="rect">
                <a:avLst/>
              </a:prstGeom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1964363" y="4586950"/>
            <a:ext cx="1371957" cy="1143000"/>
            <a:chOff x="533400" y="2235171"/>
            <a:chExt cx="1828800" cy="1143000"/>
          </a:xfrm>
        </p:grpSpPr>
        <p:pic>
          <p:nvPicPr>
            <p:cNvPr id="23" name="Picture 22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2235171"/>
              <a:ext cx="1828800" cy="1143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949584" y="2467560"/>
              <a:ext cx="10538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Legacy</a:t>
              </a:r>
              <a:br>
                <a:rPr lang="en-US" sz="12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2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Network</a:t>
              </a:r>
              <a:endPara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86994" y="3037482"/>
              <a:ext cx="1371600" cy="227708"/>
              <a:chOff x="939394" y="3356028"/>
              <a:chExt cx="1371600" cy="22770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39394" y="3469358"/>
                <a:ext cx="1371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 descr="vRouter-icon.png"/>
              <p:cNvPicPr>
                <a:picLocks noChangeAspect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5944" y="3359446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28" name="Picture 27" descr="vRouter-icon.png"/>
              <p:cNvPicPr>
                <a:picLocks noChangeAspect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5283" y="3363914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29" name="Picture 28" descr="vRouter-icon.png"/>
              <p:cNvPicPr>
                <a:picLocks noChangeAspect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8339" y="3356028"/>
                <a:ext cx="219822" cy="219822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634458" y="4592001"/>
            <a:ext cx="1371957" cy="1143000"/>
            <a:chOff x="2589912" y="2234705"/>
            <a:chExt cx="1828800" cy="1143000"/>
          </a:xfrm>
        </p:grpSpPr>
        <p:pic>
          <p:nvPicPr>
            <p:cNvPr id="31" name="Picture 3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9912" y="2234705"/>
              <a:ext cx="1828800" cy="114300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818512" y="2462043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Software-</a:t>
              </a:r>
              <a:b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</a:br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Defined WAN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854309" y="3038302"/>
              <a:ext cx="1371600" cy="227708"/>
              <a:chOff x="3006709" y="3356848"/>
              <a:chExt cx="1371600" cy="22770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006709" y="3469213"/>
                <a:ext cx="1371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Picture 34" descr="vRouter-icon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6004" y="3360266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36" name="Picture 35" descr="vRouter-icon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2598" y="3364734"/>
                <a:ext cx="219822" cy="219822"/>
              </a:xfrm>
              <a:prstGeom prst="rect">
                <a:avLst/>
              </a:prstGeom>
            </p:spPr>
          </p:pic>
          <p:pic>
            <p:nvPicPr>
              <p:cNvPr id="37" name="Picture 36" descr="vRouter-icon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3692" y="3356848"/>
                <a:ext cx="219822" cy="219822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3269589" y="4593614"/>
            <a:ext cx="1371957" cy="1142534"/>
            <a:chOff x="4540685" y="2235171"/>
            <a:chExt cx="1828800" cy="114253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0685" y="2235171"/>
              <a:ext cx="1828800" cy="1142534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4754025" y="2474334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NFV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4D4D4D"/>
                  </a:solidFill>
                  <a:latin typeface="+mj-lt"/>
                  <a:cs typeface="Arial" pitchFamily="34" charset="0"/>
                </a:rPr>
                <a:t>Cloud</a:t>
              </a:r>
              <a:endParaRPr lang="en-US" sz="1200" b="1" dirty="0">
                <a:solidFill>
                  <a:srgbClr val="4D4D4D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769285" y="2980374"/>
              <a:ext cx="1371600" cy="296606"/>
              <a:chOff x="4921685" y="3298920"/>
              <a:chExt cx="1371600" cy="29660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4921685" y="3475216"/>
                <a:ext cx="1371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 descr="VNF-circle-icon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73446" y="3314326"/>
                <a:ext cx="241616" cy="256018"/>
              </a:xfrm>
              <a:prstGeom prst="rect">
                <a:avLst/>
              </a:prstGeom>
            </p:spPr>
          </p:pic>
          <p:pic>
            <p:nvPicPr>
              <p:cNvPr id="44" name="Picture 43" descr="VM-icon-cyan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1175" y="3308696"/>
                <a:ext cx="253734" cy="286830"/>
              </a:xfrm>
              <a:prstGeom prst="rect">
                <a:avLst/>
              </a:prstGeom>
            </p:spPr>
          </p:pic>
          <p:pic>
            <p:nvPicPr>
              <p:cNvPr id="45" name="Picture 44" descr="VM-icon-cyan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3600" y="3298920"/>
                <a:ext cx="253734" cy="28683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445350" y="5286282"/>
            <a:ext cx="5767145" cy="348005"/>
            <a:chOff x="582289" y="2909299"/>
            <a:chExt cx="7687524" cy="34800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914332" y="3126604"/>
              <a:ext cx="7005056" cy="0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289" y="2910960"/>
              <a:ext cx="346344" cy="34634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3469" y="2909299"/>
              <a:ext cx="346344" cy="346344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104" y="2764612"/>
            <a:ext cx="845311" cy="5879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22" y="3550539"/>
            <a:ext cx="1410707" cy="306766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225081" y="3550540"/>
            <a:ext cx="1492516" cy="341818"/>
            <a:chOff x="5983633" y="3114791"/>
            <a:chExt cx="1791052" cy="274320"/>
          </a:xfrm>
        </p:grpSpPr>
        <p:sp>
          <p:nvSpPr>
            <p:cNvPr id="53" name="Rounded Rectangle 52"/>
            <p:cNvSpPr/>
            <p:nvPr/>
          </p:nvSpPr>
          <p:spPr>
            <a:xfrm>
              <a:off x="6129184" y="3114791"/>
              <a:ext cx="148074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2"/>
                </a:solidFill>
                <a:ea typeface="ＭＳ Ｐゴシック" pitchFamily="34" charset="-12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83633" y="3114837"/>
              <a:ext cx="17910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4D4D4D"/>
                  </a:solidFill>
                  <a:cs typeface="Arial" pitchFamily="34" charset="0"/>
                </a:rPr>
                <a:t>3</a:t>
              </a:r>
              <a:r>
                <a:rPr lang="en-US" sz="1000" b="1" baseline="30000" dirty="0" smtClean="0">
                  <a:solidFill>
                    <a:srgbClr val="4D4D4D"/>
                  </a:solidFill>
                  <a:cs typeface="Arial" pitchFamily="34" charset="0"/>
                </a:rPr>
                <a:t>rd</a:t>
              </a:r>
              <a:r>
                <a:rPr lang="en-US" sz="1000" b="1" dirty="0" smtClean="0">
                  <a:solidFill>
                    <a:srgbClr val="4D4D4D"/>
                  </a:solidFill>
                  <a:cs typeface="Arial" pitchFamily="34" charset="0"/>
                </a:rPr>
                <a:t> Party Controller</a:t>
              </a:r>
              <a:endParaRPr lang="en-US" sz="1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08333" y="3550540"/>
            <a:ext cx="1521571" cy="274320"/>
            <a:chOff x="5865041" y="3114791"/>
            <a:chExt cx="2028234" cy="274320"/>
          </a:xfrm>
        </p:grpSpPr>
        <p:sp>
          <p:nvSpPr>
            <p:cNvPr id="56" name="Rounded Rectangle 55"/>
            <p:cNvSpPr/>
            <p:nvPr/>
          </p:nvSpPr>
          <p:spPr>
            <a:xfrm>
              <a:off x="6129184" y="3114791"/>
              <a:ext cx="1480741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2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65041" y="3114837"/>
              <a:ext cx="2028234" cy="269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" b="1" dirty="0" smtClean="0">
                  <a:solidFill>
                    <a:srgbClr val="4D4D4D"/>
                  </a:solidFill>
                  <a:cs typeface="Arial" pitchFamily="34" charset="0"/>
                </a:rPr>
                <a:t>3</a:t>
              </a:r>
              <a:r>
                <a:rPr lang="en-US" sz="1150" b="1" baseline="30000" dirty="0" smtClean="0">
                  <a:solidFill>
                    <a:srgbClr val="4D4D4D"/>
                  </a:solidFill>
                  <a:cs typeface="Arial" pitchFamily="34" charset="0"/>
                </a:rPr>
                <a:t>rd</a:t>
              </a:r>
              <a:r>
                <a:rPr lang="en-US" sz="1150" b="1" dirty="0" smtClean="0">
                  <a:solidFill>
                    <a:srgbClr val="4D4D4D"/>
                  </a:solidFill>
                  <a:cs typeface="Arial" pitchFamily="34" charset="0"/>
                </a:rPr>
                <a:t> Party Controller</a:t>
              </a:r>
              <a:endParaRPr lang="en-US" sz="11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07776" y="3485730"/>
            <a:ext cx="1110845" cy="406628"/>
            <a:chOff x="7782423" y="2991029"/>
            <a:chExt cx="1480741" cy="406628"/>
          </a:xfrm>
        </p:grpSpPr>
        <p:grpSp>
          <p:nvGrpSpPr>
            <p:cNvPr id="59" name="Group 58"/>
            <p:cNvGrpSpPr/>
            <p:nvPr/>
          </p:nvGrpSpPr>
          <p:grpSpPr>
            <a:xfrm>
              <a:off x="7782423" y="2991029"/>
              <a:ext cx="1480741" cy="406628"/>
              <a:chOff x="6129184" y="3114791"/>
              <a:chExt cx="1480741" cy="27432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129184" y="3114791"/>
                <a:ext cx="1480741" cy="2743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756035" y="3114837"/>
                <a:ext cx="246244" cy="181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15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905615" y="3054916"/>
              <a:ext cx="1261478" cy="306766"/>
              <a:chOff x="3622204" y="3255461"/>
              <a:chExt cx="1261478" cy="306766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622204" y="3255461"/>
                <a:ext cx="1261478" cy="306766"/>
                <a:chOff x="3616305" y="3255461"/>
                <a:chExt cx="1261478" cy="306766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16305" y="3255461"/>
                  <a:ext cx="1261478" cy="306766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982064" y="3328834"/>
                  <a:ext cx="784615" cy="163583"/>
                </a:xfrm>
                <a:prstGeom prst="rect">
                  <a:avLst/>
                </a:prstGeom>
              </p:spPr>
            </p:pic>
          </p:grpSp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4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64367" y="3332149"/>
                <a:ext cx="823442" cy="137160"/>
              </a:xfrm>
              <a:prstGeom prst="rect">
                <a:avLst/>
              </a:prstGeom>
            </p:spPr>
          </p:pic>
        </p:grpSp>
      </p:grpSp>
      <p:sp>
        <p:nvSpPr>
          <p:cNvPr id="135" name="Rectangle 134"/>
          <p:cNvSpPr/>
          <p:nvPr/>
        </p:nvSpPr>
        <p:spPr>
          <a:xfrm>
            <a:off x="6762491" y="1392283"/>
            <a:ext cx="2082347" cy="1489963"/>
          </a:xfrm>
          <a:prstGeom prst="rect">
            <a:avLst/>
          </a:prstGeom>
          <a:solidFill>
            <a:srgbClr val="0069B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r>
              <a:rPr lang="ru-RU" sz="1800" b="1" dirty="0" smtClean="0">
                <a:solidFill>
                  <a:schemeClr val="bg1">
                    <a:alpha val="99000"/>
                  </a:schemeClr>
                </a:solidFill>
                <a:ea typeface="ＭＳ Ｐゴシック" pitchFamily="34" charset="-128"/>
              </a:rPr>
              <a:t>Архитектура на основе </a:t>
            </a:r>
            <a:r>
              <a:rPr lang="ru-RU" sz="1800" b="1" dirty="0" err="1" smtClean="0">
                <a:solidFill>
                  <a:schemeClr val="bg1">
                    <a:alpha val="99000"/>
                  </a:schemeClr>
                </a:solidFill>
                <a:ea typeface="ＭＳ Ｐゴシック" pitchFamily="34" charset="-128"/>
              </a:rPr>
              <a:t>микросервисов</a:t>
            </a:r>
            <a:r>
              <a:rPr lang="ru-RU" sz="1800" b="1" dirty="0" smtClean="0">
                <a:solidFill>
                  <a:schemeClr val="bg1">
                    <a:alpha val="99000"/>
                  </a:schemeClr>
                </a:solidFill>
                <a:ea typeface="ＭＳ Ｐゴシック" pitchFamily="34" charset="-128"/>
              </a:rPr>
              <a:t> </a:t>
            </a:r>
            <a:endParaRPr lang="en-US" sz="1800" b="1" dirty="0">
              <a:solidFill>
                <a:schemeClr val="bg1">
                  <a:alpha val="99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749085" y="4294295"/>
            <a:ext cx="2082347" cy="1384513"/>
          </a:xfrm>
          <a:prstGeom prst="rect">
            <a:avLst/>
          </a:prstGeom>
          <a:solidFill>
            <a:srgbClr val="99C0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dirty="0" smtClean="0">
                <a:solidFill>
                  <a:srgbClr val="FFFFFF">
                    <a:alpha val="99000"/>
                  </a:srgbClr>
                </a:solidFill>
                <a:ea typeface="ＭＳ Ｐゴシック" pitchFamily="34" charset="-128"/>
              </a:rPr>
              <a:t>Модульность, Отказоустойчивость,</a:t>
            </a:r>
          </a:p>
          <a:p>
            <a:pPr algn="ctr"/>
            <a:r>
              <a:rPr lang="ru-RU" sz="1500" dirty="0" smtClean="0">
                <a:solidFill>
                  <a:srgbClr val="FFFFFF">
                    <a:alpha val="99000"/>
                  </a:srgbClr>
                </a:solidFill>
                <a:ea typeface="ＭＳ Ｐゴシック" pitchFamily="34" charset="-128"/>
              </a:rPr>
              <a:t>Масштабируемость</a:t>
            </a:r>
            <a:endParaRPr lang="en-US" sz="1500" dirty="0">
              <a:solidFill>
                <a:srgbClr val="FFFFFF">
                  <a:alpha val="99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762491" y="2945896"/>
            <a:ext cx="2068941" cy="1272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7160" rtlCol="0" anchor="t"/>
          <a:lstStyle/>
          <a:p>
            <a:pPr algn="ctr"/>
            <a:r>
              <a:rPr lang="ru-RU" sz="1400" dirty="0" smtClean="0">
                <a:solidFill>
                  <a:schemeClr val="tx2">
                    <a:alpha val="99000"/>
                  </a:schemeClr>
                </a:solidFill>
                <a:ea typeface="ＭＳ Ｐゴシック" pitchFamily="34" charset="-128"/>
              </a:rPr>
              <a:t>ПО с открытым исходным кодом</a:t>
            </a:r>
          </a:p>
          <a:p>
            <a:pPr algn="ctr"/>
            <a:r>
              <a:rPr lang="ru-RU" sz="1400" dirty="0" smtClean="0">
                <a:solidFill>
                  <a:schemeClr val="tx2">
                    <a:alpha val="99000"/>
                  </a:schemeClr>
                </a:solidFill>
                <a:ea typeface="ＭＳ Ｐゴシック" pitchFamily="34" charset="-128"/>
              </a:rPr>
              <a:t>Использование контейнеров</a:t>
            </a:r>
          </a:p>
          <a:p>
            <a:pPr algn="ctr"/>
            <a:r>
              <a:rPr lang="ru-RU" sz="1400" dirty="0" smtClean="0">
                <a:solidFill>
                  <a:schemeClr val="tx2">
                    <a:alpha val="99000"/>
                  </a:schemeClr>
                </a:solidFill>
                <a:ea typeface="ＭＳ Ｐゴシック" pitchFamily="34" charset="-128"/>
              </a:rPr>
              <a:t>Простота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6565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ena Agility Presentation Template">
  <a:themeElements>
    <a:clrScheme name="Ciena Template Theme 111512">
      <a:dk1>
        <a:srgbClr val="000000"/>
      </a:dk1>
      <a:lt1>
        <a:srgbClr val="FFFFFF"/>
      </a:lt1>
      <a:dk2>
        <a:srgbClr val="3F3F3F"/>
      </a:dk2>
      <a:lt2>
        <a:srgbClr val="808080"/>
      </a:lt2>
      <a:accent1>
        <a:srgbClr val="C71C2C"/>
      </a:accent1>
      <a:accent2>
        <a:srgbClr val="F58025"/>
      </a:accent2>
      <a:accent3>
        <a:srgbClr val="E7A40F"/>
      </a:accent3>
      <a:accent4>
        <a:srgbClr val="3F3F3F"/>
      </a:accent4>
      <a:accent5>
        <a:srgbClr val="8C8C8C"/>
      </a:accent5>
      <a:accent6>
        <a:srgbClr val="D7D7D7"/>
      </a:accent6>
      <a:hlink>
        <a:srgbClr val="C71C2C"/>
      </a:hlink>
      <a:folHlink>
        <a:srgbClr val="3F3F3F"/>
      </a:folHlink>
    </a:clrScheme>
    <a:fontScheme name="Ciena_Presentation_template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D7D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2"/>
            </a:solidFill>
            <a:ea typeface="ＭＳ Ｐゴシック" pitchFamily="34" charset="-128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ena_Presentation_template2 1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D7D7D7"/>
        </a:accent1>
        <a:accent2>
          <a:srgbClr val="C71C2C"/>
        </a:accent2>
        <a:accent3>
          <a:srgbClr val="FFFFFF"/>
        </a:accent3>
        <a:accent4>
          <a:srgbClr val="000000"/>
        </a:accent4>
        <a:accent5>
          <a:srgbClr val="E8E8E8"/>
        </a:accent5>
        <a:accent6>
          <a:srgbClr val="B41827"/>
        </a:accent6>
        <a:hlink>
          <a:srgbClr val="F57D25"/>
        </a:hlink>
        <a:folHlink>
          <a:srgbClr val="FFC2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ena_Presentation_template2 2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D7D7D7"/>
        </a:accent1>
        <a:accent2>
          <a:srgbClr val="C71C2C"/>
        </a:accent2>
        <a:accent3>
          <a:srgbClr val="FFFFFF"/>
        </a:accent3>
        <a:accent4>
          <a:srgbClr val="000000"/>
        </a:accent4>
        <a:accent5>
          <a:srgbClr val="E8E8E8"/>
        </a:accent5>
        <a:accent6>
          <a:srgbClr val="B41827"/>
        </a:accent6>
        <a:hlink>
          <a:srgbClr val="F57D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ena_Presentation_template2 3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D7D7D7"/>
        </a:accent1>
        <a:accent2>
          <a:srgbClr val="C71C2C"/>
        </a:accent2>
        <a:accent3>
          <a:srgbClr val="FFFFFF"/>
        </a:accent3>
        <a:accent4>
          <a:srgbClr val="000000"/>
        </a:accent4>
        <a:accent5>
          <a:srgbClr val="E8E8E8"/>
        </a:accent5>
        <a:accent6>
          <a:srgbClr val="B41827"/>
        </a:accent6>
        <a:hlink>
          <a:srgbClr val="F57D25"/>
        </a:hlink>
        <a:folHlink>
          <a:srgbClr val="00A9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Ciena Presentation Template</Template>
  <TotalTime>10764</TotalTime>
  <Words>537</Words>
  <Application>Microsoft Office PowerPoint</Application>
  <PresentationFormat>Экран (4:3)</PresentationFormat>
  <Paragraphs>168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Ciena Agility Presentation Template</vt:lpstr>
      <vt:lpstr>Автоматизация и мгновенная адаптация услуг на сетях, построенных на оборудовании различных производителей,  уже сегодня</vt:lpstr>
      <vt:lpstr>Развитие услуг, предоставляемых транспортными сетями</vt:lpstr>
      <vt:lpstr>Перспективная модель бизнеса транспортных сетей</vt:lpstr>
      <vt:lpstr>Переход от зонированной разнородной к единой транспортной сети</vt:lpstr>
      <vt:lpstr>Трансформация сетей</vt:lpstr>
      <vt:lpstr>Что даёт трансформация сети? Новые сервисы, подвижность, автоматизация, сокращение расходов…</vt:lpstr>
      <vt:lpstr>3 кита современной сети</vt:lpstr>
      <vt:lpstr>Складываем всё вместе…</vt:lpstr>
      <vt:lpstr>Ciena Blue Planet Software Suite Модульность, масштабируемость и поддержка разных производителей </vt:lpstr>
      <vt:lpstr>Ciena Blue Planet</vt:lpstr>
      <vt:lpstr>Спасибо!</vt:lpstr>
    </vt:vector>
  </TitlesOfParts>
  <Company>Ciena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Ciena Corporate Template</dc:title>
  <dc:creator>Marketing</dc:creator>
  <cp:keywords>Corporate, presentation, PowerPoint, template</cp:keywords>
  <cp:lastModifiedBy>Korabanova Anna</cp:lastModifiedBy>
  <cp:revision>420</cp:revision>
  <dcterms:created xsi:type="dcterms:W3CDTF">2012-08-13T13:24:30Z</dcterms:created>
  <dcterms:modified xsi:type="dcterms:W3CDTF">2016-03-18T14:59:57Z</dcterms:modified>
</cp:coreProperties>
</file>